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6" r:id="rId4"/>
    <p:sldId id="264" r:id="rId5"/>
    <p:sldId id="265" r:id="rId6"/>
    <p:sldId id="268" r:id="rId7"/>
    <p:sldId id="257" r:id="rId8"/>
    <p:sldId id="258" r:id="rId9"/>
    <p:sldId id="259" r:id="rId10"/>
    <p:sldId id="260" r:id="rId11"/>
    <p:sldId id="272" r:id="rId12"/>
    <p:sldId id="274" r:id="rId13"/>
    <p:sldId id="275" r:id="rId14"/>
    <p:sldId id="261" r:id="rId15"/>
    <p:sldId id="262" r:id="rId16"/>
    <p:sldId id="277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21"/>
  </p:normalViewPr>
  <p:slideViewPr>
    <p:cSldViewPr>
      <p:cViewPr varScale="1">
        <p:scale>
          <a:sx n="104" d="100"/>
          <a:sy n="104" d="100"/>
        </p:scale>
        <p:origin x="1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85;&#1077;&#1092;&#1090;&#1077;&#1102;&#1075;&#1072;&#1085;&#1089;&#1082;&#1080;&#1080;&#774;%20&#1088;&#1072;&#1080;&#774;&#1086;&#1085;\&#1057;&#1090;&#1072;&#1090;&#1080;&#1089;&#1090;&#1080;&#1082;&#1072;%20&#1089;&#1074;&#1086;&#1076;&#1085;&#1072;&#1103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ckup\Public\&#1040;&#1062;\&#1057;&#1090;&#1088;&#1072;&#1090;&#1077;&#1075;&#1080;&#1103;%20&#1053;&#1077;&#1092;&#1090;&#1077;&#1102;&#1075;&#1072;&#1085;&#1089;&#1082;&#1086;&#1075;&#1086;%20&#1088;&#1072;&#1081;&#1086;&#1085;&#1072;\&#1089;&#1086;&#1094;&#1080;&#1072;&#1083;&#1082;&#1072;\&#1089;&#1090;&#1072;&#1090;&#1080;&#1089;&#1090;&#1080;&#1082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ckup\Public\&#1040;&#1062;\&#1057;&#1090;&#1088;&#1072;&#1090;&#1077;&#1075;&#1080;&#1103;%20&#1053;&#1077;&#1092;&#1090;&#1077;&#1102;&#1075;&#1072;&#1085;&#1089;&#1082;&#1086;&#1075;&#1086;%20&#1088;&#1072;&#1081;&#1086;&#1085;&#1072;\&#1089;&#1086;&#1094;&#1080;&#1072;&#1083;&#1082;&#1072;\&#1089;&#1090;&#1072;&#1090;&#1080;&#1089;&#1090;&#1080;&#1082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ckup\Public\&#1040;&#1062;\&#1057;&#1090;&#1088;&#1072;&#1090;&#1077;&#1075;&#1080;&#1103;%20&#1053;&#1077;&#1092;&#1090;&#1077;&#1102;&#1075;&#1072;&#1085;&#1089;&#1082;&#1086;&#1075;&#1086;%20&#1088;&#1072;&#1081;&#1086;&#1085;&#1072;\&#1089;&#1086;&#1094;&#1080;&#1072;&#1083;&#1082;&#1072;\&#1075;&#1088;&#1072;&#1092;&#1080;&#1082;&#1080;%20&#1080;&#1090;&#1086;&#107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ckup\Public\&#1040;&#1062;\&#1057;&#1090;&#1088;&#1072;&#1090;&#1077;&#1075;&#1080;&#1103;%20&#1053;&#1077;&#1092;&#1090;&#1077;&#1102;&#1075;&#1072;&#1085;&#1089;&#1082;&#1086;&#1075;&#1086;%20&#1088;&#1072;&#1081;&#1086;&#1085;&#1072;\&#1089;&#1086;&#1094;&#1080;&#1072;&#1083;&#1082;&#1072;\&#1075;&#1088;&#1072;&#1092;&#1080;&#1082;&#1080;%20&#1080;&#1090;&#1086;&#107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ckup\Public\&#1040;&#1062;\&#1057;&#1090;&#1088;&#1072;&#1090;&#1077;&#1075;&#1080;&#1103;%20&#1053;&#1077;&#1092;&#1090;&#1077;&#1102;&#1075;&#1072;&#1085;&#1089;&#1082;&#1086;&#1075;&#1086;%20&#1088;&#1072;&#1081;&#1086;&#1085;&#1072;\&#1089;&#1086;&#1094;&#1080;&#1072;&#1083;&#1082;&#1072;\&#1089;&#1090;&#1072;&#1090;&#1080;&#1089;&#1090;&#1080;&#1082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ckup\Public\&#1040;&#1062;\&#1057;&#1090;&#1088;&#1072;&#1090;&#1077;&#1075;&#1080;&#1103;%20&#1053;&#1077;&#1092;&#1090;&#1077;&#1102;&#1075;&#1072;&#1085;&#1089;&#1082;&#1086;&#1075;&#1086;%20&#1088;&#1072;&#1081;&#1086;&#1085;&#1072;\&#1089;&#1086;&#1094;&#1080;&#1072;&#1083;&#1082;&#1072;\&#1089;&#1090;&#1072;&#1090;&#1080;&#1089;&#1090;&#1080;&#1082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budyldina\Desktop\&#1075;&#1088;&#1072;&#1092;&#1080;&#1082;&#1080;%20&#1089;&#1077;&#1088;&#1075;&#1077;&#1080;&#7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рис2!$A$2</c:f>
              <c:strCache>
                <c:ptCount val="1"/>
                <c:pt idx="0">
                  <c:v>Численность населения на 1 янв,  чел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рис2!$B$1:$G$1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рис2!$B$2:$G$2</c:f>
              <c:numCache>
                <c:formatCode>General</c:formatCode>
                <c:ptCount val="6"/>
                <c:pt idx="0">
                  <c:v>44746</c:v>
                </c:pt>
                <c:pt idx="1">
                  <c:v>44407</c:v>
                </c:pt>
                <c:pt idx="2">
                  <c:v>44359</c:v>
                </c:pt>
                <c:pt idx="3">
                  <c:v>44094</c:v>
                </c:pt>
                <c:pt idx="4">
                  <c:v>44709</c:v>
                </c:pt>
                <c:pt idx="5">
                  <c:v>45010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4016480"/>
        <c:axId val="204017040"/>
      </c:barChart>
      <c:lineChart>
        <c:grouping val="standard"/>
        <c:varyColors val="0"/>
        <c:ser>
          <c:idx val="1"/>
          <c:order val="1"/>
          <c:tx>
            <c:strRef>
              <c:f>рис2!$A$5</c:f>
              <c:strCache>
                <c:ptCount val="1"/>
                <c:pt idx="0">
                  <c:v>естественный прирост, чел.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рис2!$B$5:$G$5</c:f>
              <c:numCache>
                <c:formatCode>General</c:formatCode>
                <c:ptCount val="6"/>
                <c:pt idx="1">
                  <c:v>395</c:v>
                </c:pt>
                <c:pt idx="2">
                  <c:v>337</c:v>
                </c:pt>
                <c:pt idx="3">
                  <c:v>306</c:v>
                </c:pt>
                <c:pt idx="4">
                  <c:v>314</c:v>
                </c:pt>
                <c:pt idx="5">
                  <c:v>228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рис2!$A$7</c:f>
              <c:strCache>
                <c:ptCount val="1"/>
                <c:pt idx="0">
                  <c:v>миграционный прирост/убыль, чел. (по правой шкале)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val>
            <c:numRef>
              <c:f>рис2!$B$7:$G$7</c:f>
              <c:numCache>
                <c:formatCode>General</c:formatCode>
                <c:ptCount val="6"/>
                <c:pt idx="0">
                  <c:v>-727</c:v>
                </c:pt>
                <c:pt idx="1">
                  <c:v>-443</c:v>
                </c:pt>
                <c:pt idx="2">
                  <c:v>-602</c:v>
                </c:pt>
                <c:pt idx="3">
                  <c:v>309</c:v>
                </c:pt>
                <c:pt idx="4">
                  <c:v>-13</c:v>
                </c:pt>
                <c:pt idx="5">
                  <c:v>-23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018160"/>
        <c:axId val="204017600"/>
      </c:lineChart>
      <c:catAx>
        <c:axId val="20401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4017040"/>
        <c:crosses val="autoZero"/>
        <c:auto val="1"/>
        <c:lblAlgn val="ctr"/>
        <c:lblOffset val="100"/>
        <c:noMultiLvlLbl val="0"/>
      </c:catAx>
      <c:valAx>
        <c:axId val="2040170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4016480"/>
        <c:crosses val="autoZero"/>
        <c:crossBetween val="between"/>
      </c:valAx>
      <c:valAx>
        <c:axId val="20401760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04018160"/>
        <c:crosses val="max"/>
        <c:crossBetween val="between"/>
      </c:valAx>
      <c:catAx>
        <c:axId val="204018160"/>
        <c:scaling>
          <c:orientation val="minMax"/>
        </c:scaling>
        <c:delete val="1"/>
        <c:axPos val="b"/>
        <c:majorTickMark val="out"/>
        <c:minorTickMark val="none"/>
        <c:tickLblPos val="nextTo"/>
        <c:crossAx val="20401760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5514294221664801E-2"/>
          <c:y val="0.74933593237115104"/>
          <c:w val="0.94441473540624898"/>
          <c:h val="0.222886535334458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 Narrow" pitchFamily="34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Инвестиции!$A$10</c:f>
              <c:strCache>
                <c:ptCount val="1"/>
                <c:pt idx="0">
                  <c:v>Объем инвестиций в основной капитал за счет всех источников финансирования, млрд руб._x000d_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19613888419499E-17"/>
                  <c:y val="0.1447324455498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91046828125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0304466329214896E-3"/>
                  <c:y val="0.1099966586178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0304466329214896E-3"/>
                  <c:y val="9.8418062973884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0304466329214896E-3"/>
                  <c:y val="0.1389431477278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01522331646074E-3"/>
                  <c:y val="0.1273645520838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6.0304466329214896E-3"/>
                  <c:y val="0.2199933172357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Инвестиции!$D$1:$J$1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Инвестиции!$D$9:$J$9</c:f>
              <c:numCache>
                <c:formatCode>0.0</c:formatCode>
                <c:ptCount val="7"/>
                <c:pt idx="0">
                  <c:v>106.3749</c:v>
                </c:pt>
                <c:pt idx="1">
                  <c:v>119.00960000000001</c:v>
                </c:pt>
                <c:pt idx="2">
                  <c:v>70.492800000000003</c:v>
                </c:pt>
                <c:pt idx="3">
                  <c:v>67.55889999999998</c:v>
                </c:pt>
                <c:pt idx="4">
                  <c:v>88.007099999999994</c:v>
                </c:pt>
                <c:pt idx="5">
                  <c:v>111.3959</c:v>
                </c:pt>
                <c:pt idx="6">
                  <c:v>118.7747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9141152"/>
        <c:axId val="209141712"/>
      </c:barChart>
      <c:lineChart>
        <c:grouping val="standard"/>
        <c:varyColors val="0"/>
        <c:ser>
          <c:idx val="1"/>
          <c:order val="1"/>
          <c:tx>
            <c:strRef>
              <c:f>Инвестиции!$A$11</c:f>
              <c:strCache>
                <c:ptCount val="1"/>
                <c:pt idx="0">
                  <c:v>Индекс физического объема, % к предыдущему году в сопоставимых ценах (правая шкала)_x000d_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2"/>
              <c:layout>
                <c:manualLayout>
                  <c:x val="-3.9197903113989699E-2"/>
                  <c:y val="-8.6839467329898307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2213126430450401E-2"/>
                  <c:y val="-5.7892978219932202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Инвестиции!$D$1:$J$1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Инвестиции!$D$11:$J$11</c:f>
              <c:numCache>
                <c:formatCode>General</c:formatCode>
                <c:ptCount val="7"/>
                <c:pt idx="0">
                  <c:v>110.8</c:v>
                </c:pt>
                <c:pt idx="1">
                  <c:v>104.8</c:v>
                </c:pt>
                <c:pt idx="2">
                  <c:v>87.1</c:v>
                </c:pt>
                <c:pt idx="3">
                  <c:v>97.6</c:v>
                </c:pt>
                <c:pt idx="4">
                  <c:v>114</c:v>
                </c:pt>
                <c:pt idx="5">
                  <c:v>119.1</c:v>
                </c:pt>
                <c:pt idx="6">
                  <c:v>100.1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42832"/>
        <c:axId val="209142272"/>
      </c:lineChart>
      <c:catAx>
        <c:axId val="20914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2225">
            <a:solidFill>
              <a:schemeClr val="tx1"/>
            </a:solidFill>
          </a:ln>
        </c:spPr>
        <c:crossAx val="209141712"/>
        <c:crosses val="autoZero"/>
        <c:auto val="1"/>
        <c:lblAlgn val="ctr"/>
        <c:lblOffset val="100"/>
        <c:noMultiLvlLbl val="0"/>
      </c:catAx>
      <c:valAx>
        <c:axId val="20914171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209141152"/>
        <c:crosses val="autoZero"/>
        <c:crossBetween val="between"/>
      </c:valAx>
      <c:valAx>
        <c:axId val="2091422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9142832"/>
        <c:crosses val="max"/>
        <c:crossBetween val="between"/>
      </c:valAx>
      <c:catAx>
        <c:axId val="20914283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914227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7.0255178111852903E-2"/>
          <c:y val="0.70582389685385905"/>
          <c:w val="0.859489406357135"/>
          <c:h val="0.2594403162141820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'Рынок труда'!$C$54</c:f>
              <c:strCache>
                <c:ptCount val="1"/>
                <c:pt idx="0">
                  <c:v>Среднегодовая численность занятых в экономике, тыс. чел._x000d_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3.0408498672561302E-3"/>
                  <c:y val="0.116279069767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874135112127098E-17"/>
                  <c:y val="0.13289036544850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2.7685492801771901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116279069767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408498672561302E-3"/>
                  <c:y val="0.166112956810631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0408498672561302E-3"/>
                  <c:y val="0.10520487264673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6.0816997345122603E-3"/>
                  <c:y val="0.116279069767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'Рынок труда'!$D$1:$J$1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'Рынок труда'!$D$54:$J$54</c:f>
              <c:numCache>
                <c:formatCode>General</c:formatCode>
                <c:ptCount val="7"/>
                <c:pt idx="0">
                  <c:v>27.2</c:v>
                </c:pt>
                <c:pt idx="1">
                  <c:v>28.6</c:v>
                </c:pt>
                <c:pt idx="2">
                  <c:v>27.2</c:v>
                </c:pt>
                <c:pt idx="3">
                  <c:v>28.8</c:v>
                </c:pt>
                <c:pt idx="4">
                  <c:v>31</c:v>
                </c:pt>
                <c:pt idx="5">
                  <c:v>31.1</c:v>
                </c:pt>
                <c:pt idx="6">
                  <c:v>31.2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09145632"/>
        <c:axId val="209146192"/>
      </c:barChart>
      <c:lineChart>
        <c:grouping val="standard"/>
        <c:varyColors val="0"/>
        <c:ser>
          <c:idx val="0"/>
          <c:order val="0"/>
          <c:tx>
            <c:strRef>
              <c:f>'Рынок труда'!$C$53</c:f>
              <c:strCache>
                <c:ptCount val="1"/>
                <c:pt idx="0">
                  <c:v>Динамика, % к предыдущему году (правая шкала)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2"/>
              <c:layout>
                <c:manualLayout>
                  <c:x val="-3.0408498672560699E-3"/>
                  <c:y val="-5.5370985603543799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-</a:t>
                    </a:r>
                    <a:r>
                      <a:rPr lang="en-US" dirty="0" smtClean="0"/>
                      <a:t>4,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4735297610610301E-2"/>
                  <c:y val="-6.644518272425249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7,6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12861885077903E-2"/>
                  <c:y val="-7.751937984496119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0,3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'Рынок труда'!$D$1:$J$1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'Рынок труда'!$D$53:$J$53</c:f>
              <c:numCache>
                <c:formatCode>General</c:formatCode>
                <c:ptCount val="7"/>
                <c:pt idx="1">
                  <c:v>5.1470588235294041</c:v>
                </c:pt>
                <c:pt idx="2">
                  <c:v>-4.8951048951049057</c:v>
                </c:pt>
                <c:pt idx="3">
                  <c:v>5.882352941176463</c:v>
                </c:pt>
                <c:pt idx="4">
                  <c:v>7.6388888888888706</c:v>
                </c:pt>
                <c:pt idx="5">
                  <c:v>0.32258064516129498</c:v>
                </c:pt>
                <c:pt idx="6">
                  <c:v>0.32154340836012801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47312"/>
        <c:axId val="209146752"/>
      </c:lineChart>
      <c:catAx>
        <c:axId val="209145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22225">
            <a:solidFill>
              <a:schemeClr val="tx1"/>
            </a:solidFill>
          </a:ln>
        </c:spPr>
        <c:crossAx val="209146192"/>
        <c:crosses val="autoZero"/>
        <c:auto val="1"/>
        <c:lblAlgn val="ctr"/>
        <c:lblOffset val="100"/>
        <c:noMultiLvlLbl val="0"/>
      </c:catAx>
      <c:valAx>
        <c:axId val="209146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9145632"/>
        <c:crosses val="autoZero"/>
        <c:crossBetween val="between"/>
      </c:valAx>
      <c:valAx>
        <c:axId val="20914675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9147312"/>
        <c:crosses val="max"/>
        <c:crossBetween val="between"/>
      </c:valAx>
      <c:catAx>
        <c:axId val="20914731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9146752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'Стройка, ЖКХ'!$A$18</c:f>
              <c:strCache>
                <c:ptCount val="1"/>
                <c:pt idx="0">
                  <c:v>Объем работ, млн. рублей в ценах соответствующих лет_x000d_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8.5339980145575298E-3"/>
                  <c:y val="0.28452874925903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34380557202133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6893320097050198E-3"/>
                  <c:y val="8.891523414344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6893320097050198E-3"/>
                  <c:y val="0.189685832839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5339980145575194E-3"/>
                  <c:y val="0.30231179608773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0.29638411381149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5339980145576304E-3"/>
                  <c:y val="0.29045643153527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'Стройка, ЖКХ'!$D$1:$J$1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'Стройка, ЖКХ'!$D$18:$J$18</c:f>
              <c:numCache>
                <c:formatCode>General</c:formatCode>
                <c:ptCount val="7"/>
                <c:pt idx="0">
                  <c:v>4649.7</c:v>
                </c:pt>
                <c:pt idx="1">
                  <c:v>4241.2</c:v>
                </c:pt>
                <c:pt idx="2">
                  <c:v>2544.6</c:v>
                </c:pt>
                <c:pt idx="3">
                  <c:v>3167.7</c:v>
                </c:pt>
                <c:pt idx="4">
                  <c:v>4176.9000000000005</c:v>
                </c:pt>
                <c:pt idx="5">
                  <c:v>3533.7</c:v>
                </c:pt>
                <c:pt idx="6">
                  <c:v>3491.3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9408720"/>
        <c:axId val="209409280"/>
      </c:barChart>
      <c:lineChart>
        <c:grouping val="standard"/>
        <c:varyColors val="0"/>
        <c:ser>
          <c:idx val="1"/>
          <c:order val="1"/>
          <c:tx>
            <c:strRef>
              <c:f>'Стройка, ЖКХ'!$A$19</c:f>
              <c:strCache>
                <c:ptCount val="1"/>
                <c:pt idx="0">
                  <c:v>Индекс производства, % к предыдущему году в сопоставимых ценах_x000d_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2"/>
              <c:layout>
                <c:manualLayout>
                  <c:x val="-1.7067996029115001E-2"/>
                  <c:y val="3.5565626910743997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27575520282693E-2"/>
                  <c:y val="-5.9276822762299897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'Стройка, ЖКХ'!$D$1:$J$1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'Стройка, ЖКХ'!$D$19:$J$19</c:f>
              <c:numCache>
                <c:formatCode>General</c:formatCode>
                <c:ptCount val="7"/>
                <c:pt idx="0">
                  <c:v>183.6</c:v>
                </c:pt>
                <c:pt idx="1">
                  <c:v>99.1</c:v>
                </c:pt>
                <c:pt idx="2">
                  <c:v>54.8</c:v>
                </c:pt>
                <c:pt idx="3">
                  <c:v>138.5</c:v>
                </c:pt>
                <c:pt idx="4">
                  <c:v>121.9</c:v>
                </c:pt>
                <c:pt idx="5">
                  <c:v>81.400000000000006</c:v>
                </c:pt>
                <c:pt idx="6">
                  <c:v>94.3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10400"/>
        <c:axId val="209409840"/>
      </c:lineChart>
      <c:catAx>
        <c:axId val="209408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25400">
            <a:solidFill>
              <a:schemeClr val="tx1"/>
            </a:solidFill>
          </a:ln>
        </c:spPr>
        <c:crossAx val="209409280"/>
        <c:crosses val="autoZero"/>
        <c:auto val="1"/>
        <c:lblAlgn val="ctr"/>
        <c:lblOffset val="100"/>
        <c:noMultiLvlLbl val="0"/>
      </c:catAx>
      <c:valAx>
        <c:axId val="2094092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9408720"/>
        <c:crosses val="autoZero"/>
        <c:crossBetween val="between"/>
      </c:valAx>
      <c:valAx>
        <c:axId val="20940984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9410400"/>
        <c:crosses val="max"/>
        <c:crossBetween val="between"/>
      </c:valAx>
      <c:catAx>
        <c:axId val="2094104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9409840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56829852790098E-2"/>
          <c:y val="4.3660789252728802E-2"/>
          <c:w val="0.54079253680246497"/>
          <c:h val="0.83022114678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'Стройка, ЖКХ'!$A$2</c:f>
              <c:strCache>
                <c:ptCount val="1"/>
                <c:pt idx="0">
                  <c:v>Ввод в действие жилых домов, м. кв. общей площади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5.4575347928586199E-3"/>
                  <c:y val="3.0022516887665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'Стройка, ЖКХ'!$D$1:$I$1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'Стройка, ЖКХ'!$D$2:$I$2</c:f>
              <c:numCache>
                <c:formatCode>General</c:formatCode>
                <c:ptCount val="6"/>
                <c:pt idx="0">
                  <c:v>8117</c:v>
                </c:pt>
                <c:pt idx="1">
                  <c:v>20899</c:v>
                </c:pt>
                <c:pt idx="2">
                  <c:v>23039</c:v>
                </c:pt>
                <c:pt idx="3">
                  <c:v>11696</c:v>
                </c:pt>
                <c:pt idx="4">
                  <c:v>34257</c:v>
                </c:pt>
                <c:pt idx="5">
                  <c:v>11626</c:v>
                </c:pt>
              </c:numCache>
            </c:numRef>
          </c:val>
        </c:ser>
        <c:ser>
          <c:idx val="1"/>
          <c:order val="1"/>
          <c:tx>
            <c:strRef>
              <c:f>'Стройка, ЖКХ'!$A$3</c:f>
              <c:strCache>
                <c:ptCount val="1"/>
                <c:pt idx="0">
                  <c:v>Ввод в действие индивидуальных жилых домов, м. кв. общей площади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numRef>
              <c:f>'Стройка, ЖКХ'!$D$1:$I$1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'Стройка, ЖКХ'!$D$3:$I$3</c:f>
              <c:numCache>
                <c:formatCode>General</c:formatCode>
                <c:ptCount val="6"/>
                <c:pt idx="0">
                  <c:v>5498</c:v>
                </c:pt>
                <c:pt idx="1">
                  <c:v>9453</c:v>
                </c:pt>
                <c:pt idx="2">
                  <c:v>4087</c:v>
                </c:pt>
                <c:pt idx="3">
                  <c:v>4871</c:v>
                </c:pt>
                <c:pt idx="4">
                  <c:v>3637</c:v>
                </c:pt>
                <c:pt idx="5">
                  <c:v>2397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25"/>
        <c:axId val="209414320"/>
        <c:axId val="209414880"/>
      </c:barChart>
      <c:lineChart>
        <c:grouping val="standard"/>
        <c:varyColors val="0"/>
        <c:ser>
          <c:idx val="2"/>
          <c:order val="2"/>
          <c:tx>
            <c:strRef>
              <c:f>'Стройка, ЖКХ'!$A$8</c:f>
              <c:strCache>
                <c:ptCount val="1"/>
                <c:pt idx="0">
                  <c:v>Количество выданных разрешений на строительство, ед. (правая шкала)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9"/>
            <c:spPr>
              <a:solidFill>
                <a:srgbClr val="C00000"/>
              </a:solidFill>
              <a:ln>
                <a:noFill/>
              </a:ln>
            </c:spPr>
          </c:marker>
          <c:dLbls>
            <c:dLbl>
              <c:idx val="3"/>
              <c:layout>
                <c:manualLayout>
                  <c:x val="-3.0016441360722498E-2"/>
                  <c:y val="-3.5026269702276701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09150695857172E-2"/>
                  <c:y val="-2.00150112584438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'Стройка, ЖКХ'!$C$1:$I$1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'Стройка, ЖКХ'!$D$8:$I$8</c:f>
              <c:numCache>
                <c:formatCode>General</c:formatCode>
                <c:ptCount val="6"/>
                <c:pt idx="0">
                  <c:v>64</c:v>
                </c:pt>
                <c:pt idx="1">
                  <c:v>58</c:v>
                </c:pt>
                <c:pt idx="2">
                  <c:v>52</c:v>
                </c:pt>
                <c:pt idx="3">
                  <c:v>76</c:v>
                </c:pt>
                <c:pt idx="4">
                  <c:v>64</c:v>
                </c:pt>
                <c:pt idx="5">
                  <c:v>48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'Стройка, ЖКХ'!$A$9</c:f>
              <c:strCache>
                <c:ptCount val="1"/>
                <c:pt idx="0">
                  <c:v>Количество выданных разрешений на ввод объектов в эксплуатацию, ед. (правая шкала)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9"/>
            <c:spPr>
              <a:solidFill>
                <a:srgbClr val="0070C0"/>
              </a:solidFill>
              <a:ln>
                <a:noFill/>
              </a:ln>
            </c:spPr>
          </c:marker>
          <c:cat>
            <c:numRef>
              <c:f>'Стройка, ЖКХ'!$C$1:$I$1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'Стройка, ЖКХ'!$D$9:$I$9</c:f>
              <c:numCache>
                <c:formatCode>General</c:formatCode>
                <c:ptCount val="6"/>
                <c:pt idx="0">
                  <c:v>12</c:v>
                </c:pt>
                <c:pt idx="1">
                  <c:v>16</c:v>
                </c:pt>
                <c:pt idx="2">
                  <c:v>19</c:v>
                </c:pt>
                <c:pt idx="3">
                  <c:v>16</c:v>
                </c:pt>
                <c:pt idx="4">
                  <c:v>18</c:v>
                </c:pt>
                <c:pt idx="5">
                  <c:v>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617456"/>
        <c:axId val="209616896"/>
      </c:lineChart>
      <c:catAx>
        <c:axId val="20941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5400">
            <a:solidFill>
              <a:schemeClr val="tx1"/>
            </a:solidFill>
          </a:ln>
        </c:spPr>
        <c:crossAx val="209414880"/>
        <c:crosses val="autoZero"/>
        <c:auto val="1"/>
        <c:lblAlgn val="ctr"/>
        <c:lblOffset val="100"/>
        <c:noMultiLvlLbl val="0"/>
      </c:catAx>
      <c:valAx>
        <c:axId val="209414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9414320"/>
        <c:crosses val="autoZero"/>
        <c:crossBetween val="between"/>
      </c:valAx>
      <c:valAx>
        <c:axId val="2096168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9617456"/>
        <c:crosses val="max"/>
        <c:crossBetween val="between"/>
      </c:valAx>
      <c:catAx>
        <c:axId val="209617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961689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5552777777777804"/>
          <c:y val="3.5446297559261798E-2"/>
          <c:w val="0.32780555555555602"/>
          <c:h val="0.87661396656126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'Розничная торговля и ПОП'!$B$37</c:f>
              <c:strCache>
                <c:ptCount val="1"/>
                <c:pt idx="0">
                  <c:v>млн рублей, в ценах соответствующих лет_x000d_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1238041643218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96961170512098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0.28137310073157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'Розничная торговля и ПОП'!$H$1:$J$1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 (оценка)</c:v>
                </c:pt>
              </c:strCache>
            </c:strRef>
          </c:cat>
          <c:val>
            <c:numRef>
              <c:f>'Розничная торговля и ПОП'!$H$37:$J$37</c:f>
              <c:numCache>
                <c:formatCode>General</c:formatCode>
                <c:ptCount val="3"/>
                <c:pt idx="0">
                  <c:v>1048.8</c:v>
                </c:pt>
                <c:pt idx="1">
                  <c:v>1394.6</c:v>
                </c:pt>
                <c:pt idx="2">
                  <c:v>1450.4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9620256"/>
        <c:axId val="209620816"/>
      </c:barChart>
      <c:lineChart>
        <c:grouping val="standard"/>
        <c:varyColors val="0"/>
        <c:ser>
          <c:idx val="1"/>
          <c:order val="1"/>
          <c:tx>
            <c:strRef>
              <c:f>'Розничная торговля и ПОП'!$B$38</c:f>
              <c:strCache>
                <c:ptCount val="1"/>
                <c:pt idx="0">
                  <c:v>% к предыдущему году в сопоставимых ценах (правая шкала)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2.7247649487953399E-2"/>
                  <c:y val="-5.6274620146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06536056739476E-2"/>
                  <c:y val="-6.19020821609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6536056739476E-2"/>
                  <c:y val="-6.7529544175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solidFill>
                  <a:srgbClr val="0070C0"/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'Розничная торговля и ПОП'!$H$38:$J$38</c:f>
              <c:numCache>
                <c:formatCode>General</c:formatCode>
                <c:ptCount val="3"/>
                <c:pt idx="0">
                  <c:v>122.2</c:v>
                </c:pt>
                <c:pt idx="1">
                  <c:v>123.5</c:v>
                </c:pt>
                <c:pt idx="2">
                  <c:v>99.9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621936"/>
        <c:axId val="209621376"/>
      </c:lineChart>
      <c:catAx>
        <c:axId val="209620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22225">
            <a:solidFill>
              <a:schemeClr val="tx1"/>
            </a:solidFill>
          </a:ln>
        </c:spPr>
        <c:crossAx val="209620816"/>
        <c:crosses val="autoZero"/>
        <c:auto val="1"/>
        <c:lblAlgn val="ctr"/>
        <c:lblOffset val="100"/>
        <c:noMultiLvlLbl val="0"/>
      </c:catAx>
      <c:valAx>
        <c:axId val="20962081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9620256"/>
        <c:crosses val="autoZero"/>
        <c:crossBetween val="between"/>
      </c:valAx>
      <c:valAx>
        <c:axId val="20962137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9621936"/>
        <c:crosses val="max"/>
        <c:crossBetween val="between"/>
      </c:valAx>
      <c:catAx>
        <c:axId val="209621936"/>
        <c:scaling>
          <c:orientation val="minMax"/>
        </c:scaling>
        <c:delete val="1"/>
        <c:axPos val="b"/>
        <c:majorTickMark val="out"/>
        <c:minorTickMark val="none"/>
        <c:tickLblPos val="nextTo"/>
        <c:crossAx val="209621376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СМСП!$A$9</c:f>
              <c:strCache>
                <c:ptCount val="1"/>
                <c:pt idx="0">
                  <c:v>Оборот малых, включая микропредприятия, и средних предприятий, млн. рублей_x000d_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89129987378451E-3"/>
                  <c:y val="0.1472320376914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6738996213535507E-3"/>
                  <c:y val="0.1060070671378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3006552016503998E-17"/>
                  <c:y val="0.288574793875147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9129987378451E-3"/>
                  <c:y val="0.12956419316843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7825997475690304E-3"/>
                  <c:y val="0.1472320376914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89129987378451E-3"/>
                  <c:y val="0.12956419316843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СМСП!$D$1:$J$1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СМСП!$D$10:$I$10</c:f>
              <c:numCache>
                <c:formatCode>0.0</c:formatCode>
                <c:ptCount val="6"/>
                <c:pt idx="0">
                  <c:v>6.2515000000000001</c:v>
                </c:pt>
                <c:pt idx="1">
                  <c:v>4.7590000000000003</c:v>
                </c:pt>
                <c:pt idx="2">
                  <c:v>8.3970000000000002</c:v>
                </c:pt>
                <c:pt idx="3">
                  <c:v>7.8869999999999996</c:v>
                </c:pt>
                <c:pt idx="4">
                  <c:v>8.9</c:v>
                </c:pt>
                <c:pt idx="5">
                  <c:v>9.2000000000000011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0137104"/>
        <c:axId val="210137664"/>
      </c:barChart>
      <c:lineChart>
        <c:grouping val="standard"/>
        <c:varyColors val="0"/>
        <c:ser>
          <c:idx val="1"/>
          <c:order val="1"/>
          <c:tx>
            <c:strRef>
              <c:f>СМСП!$A$10</c:f>
              <c:strCache>
                <c:ptCount val="1"/>
                <c:pt idx="0">
                  <c:v>Динамика, % к предыдущему году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1"/>
              <c:layout>
                <c:manualLayout>
                  <c:x val="-5.7825997475689801E-3"/>
                  <c:y val="-5.889281507656069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23,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45672703033E-2"/>
                  <c:y val="-6.478209658421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76,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60216988640606E-2"/>
                  <c:y val="-7.65606595995289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solidFill>
                  <a:srgbClr val="0070C0"/>
                </a:solidFill>
              </a:ln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СМСП!$D$11:$I$11</c:f>
              <c:numCache>
                <c:formatCode>General</c:formatCode>
                <c:ptCount val="6"/>
                <c:pt idx="1">
                  <c:v>-23.87427017515796</c:v>
                </c:pt>
                <c:pt idx="2">
                  <c:v>76.444631225047303</c:v>
                </c:pt>
                <c:pt idx="3">
                  <c:v>-6.0735977134690984</c:v>
                </c:pt>
                <c:pt idx="4">
                  <c:v>12.84392037530114</c:v>
                </c:pt>
                <c:pt idx="5">
                  <c:v>3.3707865168539111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138784"/>
        <c:axId val="210138224"/>
      </c:lineChart>
      <c:catAx>
        <c:axId val="2101371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22225">
            <a:solidFill>
              <a:schemeClr val="tx1"/>
            </a:solidFill>
          </a:ln>
        </c:spPr>
        <c:crossAx val="210137664"/>
        <c:crosses val="autoZero"/>
        <c:auto val="1"/>
        <c:lblAlgn val="ctr"/>
        <c:lblOffset val="100"/>
        <c:noMultiLvlLbl val="0"/>
      </c:catAx>
      <c:valAx>
        <c:axId val="2101376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210137104"/>
        <c:crosses val="autoZero"/>
        <c:crossBetween val="between"/>
      </c:valAx>
      <c:valAx>
        <c:axId val="21013822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10138784"/>
        <c:crosses val="max"/>
        <c:crossBetween val="between"/>
      </c:valAx>
      <c:catAx>
        <c:axId val="210138784"/>
        <c:scaling>
          <c:orientation val="minMax"/>
        </c:scaling>
        <c:delete val="1"/>
        <c:axPos val="b"/>
        <c:majorTickMark val="out"/>
        <c:minorTickMark val="none"/>
        <c:tickLblPos val="nextTo"/>
        <c:crossAx val="2101382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8480041379737403E-2"/>
          <c:y val="0.70911354720235897"/>
          <c:w val="0.91749618894803997"/>
          <c:h val="0.2555507637517039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80470201166694E-2"/>
          <c:y val="4.4626656648828797E-2"/>
          <c:w val="0.87528335058287898"/>
          <c:h val="0.530270737179978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бюджет!$A$47</c:f>
              <c:strCache>
                <c:ptCount val="1"/>
                <c:pt idx="0">
                  <c:v>Прочее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бюджет!$B$47:$D$47</c:f>
              <c:numCache>
                <c:formatCode>General</c:formatCode>
                <c:ptCount val="3"/>
                <c:pt idx="0">
                  <c:v>117.8039999999996</c:v>
                </c:pt>
                <c:pt idx="1">
                  <c:v>194.65199999999999</c:v>
                </c:pt>
                <c:pt idx="2">
                  <c:v>241.6200000000008</c:v>
                </c:pt>
              </c:numCache>
            </c:numRef>
          </c:val>
        </c:ser>
        <c:ser>
          <c:idx val="1"/>
          <c:order val="1"/>
          <c:tx>
            <c:strRef>
              <c:f>бюджет!$A$48</c:f>
              <c:strCache>
                <c:ptCount val="1"/>
                <c:pt idx="0">
                  <c:v>Межбюджетные трансферты бюджетам поселений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 smtClean="0"/>
                      <a:t>347,7</a:t>
                    </a:r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s-IS" smtClean="0"/>
                      <a:t>413,0</a:t>
                    </a:r>
                    <a:endParaRPr lang="is-I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is-IS" smtClean="0"/>
                      <a:t>485,5</a:t>
                    </a:r>
                    <a:endParaRPr lang="is-I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бюджет!$B$48:$D$48</c:f>
              <c:numCache>
                <c:formatCode>General</c:formatCode>
                <c:ptCount val="3"/>
                <c:pt idx="0">
                  <c:v>347.77</c:v>
                </c:pt>
                <c:pt idx="1">
                  <c:v>413.02199999999988</c:v>
                </c:pt>
                <c:pt idx="2">
                  <c:v>485.512</c:v>
                </c:pt>
              </c:numCache>
            </c:numRef>
          </c:val>
        </c:ser>
        <c:ser>
          <c:idx val="2"/>
          <c:order val="2"/>
          <c:tx>
            <c:strRef>
              <c:f>бюджет!$A$49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бюджет!$B$49:$D$49</c:f>
              <c:numCache>
                <c:formatCode>General</c:formatCode>
                <c:ptCount val="3"/>
                <c:pt idx="0">
                  <c:v>160.96</c:v>
                </c:pt>
                <c:pt idx="1">
                  <c:v>162.68899999999999</c:v>
                </c:pt>
                <c:pt idx="2">
                  <c:v>302.94900000000001</c:v>
                </c:pt>
              </c:numCache>
            </c:numRef>
          </c:val>
        </c:ser>
        <c:ser>
          <c:idx val="3"/>
          <c:order val="3"/>
          <c:tx>
            <c:strRef>
              <c:f>бюджет!$A$50</c:f>
              <c:strCache>
                <c:ptCount val="1"/>
                <c:pt idx="0">
                  <c:v>Культура и кинематография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бюджет!$B$50:$D$50</c:f>
              <c:numCache>
                <c:formatCode>General</c:formatCode>
                <c:ptCount val="3"/>
                <c:pt idx="0">
                  <c:v>176.494</c:v>
                </c:pt>
                <c:pt idx="1">
                  <c:v>257.04700000000008</c:v>
                </c:pt>
                <c:pt idx="2">
                  <c:v>305.40899999999988</c:v>
                </c:pt>
              </c:numCache>
            </c:numRef>
          </c:val>
        </c:ser>
        <c:ser>
          <c:idx val="4"/>
          <c:order val="4"/>
          <c:tx>
            <c:strRef>
              <c:f>бюджет!$A$51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cs-CZ" smtClean="0">
                        <a:solidFill>
                          <a:schemeClr val="bg1"/>
                        </a:solidFill>
                      </a:rPr>
                      <a:t>1492,3</a:t>
                    </a:r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 smtClean="0">
                        <a:solidFill>
                          <a:schemeClr val="bg1"/>
                        </a:solidFill>
                      </a:rPr>
                      <a:t>1632,9</a:t>
                    </a:r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r-FR" smtClean="0">
                        <a:solidFill>
                          <a:schemeClr val="bg1"/>
                        </a:solidFill>
                      </a:rPr>
                      <a:t>1808,7</a:t>
                    </a:r>
                    <a:endParaRPr lang="fr-FR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бюджет!$B$51:$D$51</c:f>
              <c:numCache>
                <c:formatCode>General</c:formatCode>
                <c:ptCount val="3"/>
                <c:pt idx="0">
                  <c:v>1492.337</c:v>
                </c:pt>
                <c:pt idx="1">
                  <c:v>1632.8889999999999</c:v>
                </c:pt>
                <c:pt idx="2">
                  <c:v>1808.704</c:v>
                </c:pt>
              </c:numCache>
            </c:numRef>
          </c:val>
        </c:ser>
        <c:ser>
          <c:idx val="5"/>
          <c:order val="5"/>
          <c:tx>
            <c:strRef>
              <c:f>бюджет!$A$52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 smtClean="0">
                        <a:solidFill>
                          <a:schemeClr val="bg1"/>
                        </a:solidFill>
                      </a:rPr>
                      <a:t>853,9</a:t>
                    </a:r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is-IS" smtClean="0">
                        <a:solidFill>
                          <a:schemeClr val="bg1"/>
                        </a:solidFill>
                      </a:rPr>
                      <a:t>1045,0</a:t>
                    </a:r>
                    <a:endParaRPr lang="is-I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 smtClean="0">
                        <a:solidFill>
                          <a:schemeClr val="bg1"/>
                        </a:solidFill>
                      </a:rPr>
                      <a:t>969,7</a:t>
                    </a:r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бюджет!$B$52:$D$52</c:f>
              <c:numCache>
                <c:formatCode>General</c:formatCode>
                <c:ptCount val="3"/>
                <c:pt idx="0">
                  <c:v>853.89199999999994</c:v>
                </c:pt>
                <c:pt idx="1">
                  <c:v>1045.0129999999999</c:v>
                </c:pt>
                <c:pt idx="2">
                  <c:v>969.76199999999972</c:v>
                </c:pt>
              </c:numCache>
            </c:numRef>
          </c:val>
        </c:ser>
        <c:ser>
          <c:idx val="6"/>
          <c:order val="6"/>
          <c:tx>
            <c:strRef>
              <c:f>бюджет!$A$53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бюджет!$B$53:$D$53</c:f>
              <c:numCache>
                <c:formatCode>General</c:formatCode>
                <c:ptCount val="3"/>
                <c:pt idx="0">
                  <c:v>291.97500000000002</c:v>
                </c:pt>
                <c:pt idx="1">
                  <c:v>401.529</c:v>
                </c:pt>
                <c:pt idx="2">
                  <c:v>567.78399999999999</c:v>
                </c:pt>
              </c:numCache>
            </c:numRef>
          </c:val>
        </c:ser>
        <c:ser>
          <c:idx val="7"/>
          <c:order val="7"/>
          <c:tx>
            <c:strRef>
              <c:f>бюджет!$A$54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is-IS" smtClean="0"/>
                      <a:t>478,6</a:t>
                    </a:r>
                    <a:endParaRPr lang="is-I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uk-UA" smtClean="0"/>
                      <a:t>545,8</a:t>
                    </a:r>
                    <a:endParaRPr lang="uk-U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is-IS" smtClean="0"/>
                      <a:t>623,4</a:t>
                    </a:r>
                    <a:endParaRPr lang="is-I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бюджет!$B$46:$D$46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бюджет!$B$54:$D$54</c:f>
              <c:numCache>
                <c:formatCode>General</c:formatCode>
                <c:ptCount val="3"/>
                <c:pt idx="0">
                  <c:v>478.60599999999999</c:v>
                </c:pt>
                <c:pt idx="1">
                  <c:v>545.803</c:v>
                </c:pt>
                <c:pt idx="2">
                  <c:v>623.41099999999972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09903056"/>
        <c:axId val="209903616"/>
      </c:barChart>
      <c:catAx>
        <c:axId val="20990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09903616"/>
        <c:crosses val="autoZero"/>
        <c:auto val="1"/>
        <c:lblAlgn val="ctr"/>
        <c:lblOffset val="100"/>
        <c:noMultiLvlLbl val="0"/>
      </c:catAx>
      <c:valAx>
        <c:axId val="209903616"/>
        <c:scaling>
          <c:orientation val="minMax"/>
          <c:max val="5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09903056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315703498833899E-2"/>
          <c:y val="0.64467027125681597"/>
          <c:w val="0.91467491718142402"/>
          <c:h val="0.3553297708675139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Промышленность!$M$27</c:f>
              <c:strCache>
                <c:ptCount val="1"/>
                <c:pt idx="0">
                  <c:v>Объем отгруженных товаров собственного производства, выполненных работ и услуг собственными силами, млрд руб.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19613888419499E-17"/>
                  <c:y val="0.1380721043211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0152233164607201E-3"/>
                  <c:y val="0.107389414472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0304466329214896E-3"/>
                  <c:y val="0.11761697775505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0304466329214896E-3"/>
                  <c:y val="0.1022756328304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0.107389414472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9.2048069547430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01522331646074E-3"/>
                  <c:y val="8.693428790590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Промышленность!$D$1:$J$1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Промышленность!$D$24:$J$24</c:f>
              <c:numCache>
                <c:formatCode>0.0</c:formatCode>
                <c:ptCount val="7"/>
                <c:pt idx="0">
                  <c:v>9.5863999999999994</c:v>
                </c:pt>
                <c:pt idx="1">
                  <c:v>7.1477999999999984</c:v>
                </c:pt>
                <c:pt idx="2">
                  <c:v>8.5908000000000015</c:v>
                </c:pt>
                <c:pt idx="3">
                  <c:v>8.8704000000000001</c:v>
                </c:pt>
                <c:pt idx="4">
                  <c:v>2.9190999999999989</c:v>
                </c:pt>
                <c:pt idx="5">
                  <c:v>2.5808</c:v>
                </c:pt>
                <c:pt idx="6">
                  <c:v>2.5493999999999999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9906416"/>
        <c:axId val="209906976"/>
      </c:barChart>
      <c:lineChart>
        <c:grouping val="standard"/>
        <c:varyColors val="0"/>
        <c:ser>
          <c:idx val="1"/>
          <c:order val="1"/>
          <c:tx>
            <c:strRef>
              <c:f>Промышленность!$M$28</c:f>
              <c:strCache>
                <c:ptCount val="1"/>
                <c:pt idx="0">
                  <c:v>Индекс  производства, % к предыдущему году (правая шкала)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noFill/>
              </a:ln>
            </c:spPr>
          </c:marker>
          <c:dLbls>
            <c:dLbl>
              <c:idx val="2"/>
              <c:layout>
                <c:manualLayout>
                  <c:x val="-1.8091339898764498E-2"/>
                  <c:y val="-4.6024034773715201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137009848146699E-2"/>
                  <c:y val="-4.6024034773715201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Промышленность!$D$1:$J$1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Промышленность!$D$26:$J$26</c:f>
              <c:numCache>
                <c:formatCode>General</c:formatCode>
                <c:ptCount val="7"/>
                <c:pt idx="0">
                  <c:v>95.6</c:v>
                </c:pt>
                <c:pt idx="1">
                  <c:v>104.1</c:v>
                </c:pt>
                <c:pt idx="2">
                  <c:v>110.7</c:v>
                </c:pt>
                <c:pt idx="3">
                  <c:v>97</c:v>
                </c:pt>
                <c:pt idx="4">
                  <c:v>91.4</c:v>
                </c:pt>
                <c:pt idx="5">
                  <c:v>86.5</c:v>
                </c:pt>
                <c:pt idx="6">
                  <c:v>93.3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908096"/>
        <c:axId val="209907536"/>
      </c:lineChart>
      <c:catAx>
        <c:axId val="209906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750">
            <a:solidFill>
              <a:schemeClr val="tx1"/>
            </a:solidFill>
          </a:ln>
        </c:spPr>
        <c:crossAx val="209906976"/>
        <c:crosses val="autoZero"/>
        <c:auto val="1"/>
        <c:lblAlgn val="ctr"/>
        <c:lblOffset val="100"/>
        <c:noMultiLvlLbl val="0"/>
      </c:catAx>
      <c:valAx>
        <c:axId val="20990697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209906416"/>
        <c:crosses val="autoZero"/>
        <c:crossBetween val="between"/>
      </c:valAx>
      <c:valAx>
        <c:axId val="2099075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9908096"/>
        <c:crosses val="max"/>
        <c:crossBetween val="between"/>
      </c:valAx>
      <c:catAx>
        <c:axId val="2099080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9907536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Промышленность!$M$27</c:f>
              <c:strCache>
                <c:ptCount val="1"/>
                <c:pt idx="0">
                  <c:v>Объем отгруженных товаров собственного производства, выполненных работ и услуг собственными силами, млрд руб.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217547184613299E-3"/>
                  <c:y val="0.1993166287015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67824421928379E-17"/>
                  <c:y val="0.20501138952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8435094369226502E-3"/>
                  <c:y val="0.22209567198177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9217547184613299E-3"/>
                  <c:y val="0.205011389521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0.273348519362187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8435094369226502E-3"/>
                  <c:y val="0.22209567198177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92175471846143E-3"/>
                  <c:y val="0.26765375854214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Промышленность!$D$1:$J$1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Промышленность!$D$21:$J$21</c:f>
              <c:numCache>
                <c:formatCode>0.0</c:formatCode>
                <c:ptCount val="7"/>
                <c:pt idx="0">
                  <c:v>139.5204</c:v>
                </c:pt>
                <c:pt idx="1">
                  <c:v>162.1165</c:v>
                </c:pt>
                <c:pt idx="2">
                  <c:v>172.25049999999999</c:v>
                </c:pt>
                <c:pt idx="3">
                  <c:v>181.3125</c:v>
                </c:pt>
                <c:pt idx="4">
                  <c:v>219.2449</c:v>
                </c:pt>
                <c:pt idx="5">
                  <c:v>245.55760000000001</c:v>
                </c:pt>
                <c:pt idx="6">
                  <c:v>252.6788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0269392"/>
        <c:axId val="210269952"/>
      </c:barChart>
      <c:lineChart>
        <c:grouping val="standard"/>
        <c:varyColors val="0"/>
        <c:ser>
          <c:idx val="1"/>
          <c:order val="1"/>
          <c:tx>
            <c:strRef>
              <c:f>Промышленность!$M$28</c:f>
              <c:strCache>
                <c:ptCount val="1"/>
                <c:pt idx="0">
                  <c:v>Индекс  производства, % к предыдущему году (правая шкала)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noFill/>
              </a:ln>
            </c:spPr>
          </c:marker>
          <c:dLbls>
            <c:dLbl>
              <c:idx val="5"/>
              <c:layout>
                <c:manualLayout>
                  <c:x val="-1.16870188738453E-2"/>
                  <c:y val="-3.416901332663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solidFill>
                  <a:srgbClr val="0070C0"/>
                </a:solidFill>
              </a:ln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Промышленность!$D$1:$J$1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Промышленность!$D$23:$J$23</c:f>
              <c:numCache>
                <c:formatCode>General</c:formatCode>
                <c:ptCount val="7"/>
                <c:pt idx="0">
                  <c:v>98.2</c:v>
                </c:pt>
                <c:pt idx="1">
                  <c:v>101.1</c:v>
                </c:pt>
                <c:pt idx="2">
                  <c:v>98.5</c:v>
                </c:pt>
                <c:pt idx="3">
                  <c:v>100.5</c:v>
                </c:pt>
                <c:pt idx="4">
                  <c:v>98.8</c:v>
                </c:pt>
                <c:pt idx="5">
                  <c:v>103.1</c:v>
                </c:pt>
                <c:pt idx="6">
                  <c:v>100.5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71072"/>
        <c:axId val="210270512"/>
      </c:lineChart>
      <c:catAx>
        <c:axId val="210269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25400">
            <a:solidFill>
              <a:schemeClr val="tx1"/>
            </a:solidFill>
          </a:ln>
        </c:spPr>
        <c:crossAx val="210269952"/>
        <c:crosses val="autoZero"/>
        <c:auto val="1"/>
        <c:lblAlgn val="ctr"/>
        <c:lblOffset val="100"/>
        <c:noMultiLvlLbl val="0"/>
      </c:catAx>
      <c:valAx>
        <c:axId val="21026995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210269392"/>
        <c:crosses val="autoZero"/>
        <c:crossBetween val="between"/>
      </c:valAx>
      <c:valAx>
        <c:axId val="2102705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10271072"/>
        <c:crosses val="max"/>
        <c:crossBetween val="between"/>
      </c:valAx>
      <c:catAx>
        <c:axId val="21027107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10270512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931646235618895E-2"/>
          <c:y val="2.5636482939632499E-2"/>
          <c:w val="0.88095595085644096"/>
          <c:h val="0.58392716535433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графики!$A$27</c:f>
              <c:strCache>
                <c:ptCount val="1"/>
                <c:pt idx="0">
                  <c:v>Число родившихся (без мертворожденных), человек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148148148148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15740740740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11111111111111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1342592592592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0.11111111111111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0185067526416E-16"/>
                  <c:y val="0.11111111111111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графики!$B$24:$G$24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графики!$B$27:$G$27</c:f>
              <c:numCache>
                <c:formatCode>General</c:formatCode>
                <c:ptCount val="6"/>
                <c:pt idx="0">
                  <c:v>606</c:v>
                </c:pt>
                <c:pt idx="1">
                  <c:v>621</c:v>
                </c:pt>
                <c:pt idx="2">
                  <c:v>574</c:v>
                </c:pt>
                <c:pt idx="3">
                  <c:v>562</c:v>
                </c:pt>
                <c:pt idx="4">
                  <c:v>542</c:v>
                </c:pt>
                <c:pt idx="5">
                  <c:v>476</c:v>
                </c:pt>
              </c:numCache>
            </c:numRef>
          </c:val>
        </c:ser>
        <c:ser>
          <c:idx val="1"/>
          <c:order val="1"/>
          <c:tx>
            <c:strRef>
              <c:f>графики!$A$28</c:f>
              <c:strCache>
                <c:ptCount val="1"/>
                <c:pt idx="0">
                  <c:v>Число умерших, человек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0925337632080002E-17"/>
                  <c:y val="0.11111111111111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777777777777801E-3"/>
                  <c:y val="0.1064814814814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0.1018518518518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0.11111111111111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графики!$B$24:$G$24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графики!$B$28:$G$28</c:f>
              <c:numCache>
                <c:formatCode>General</c:formatCode>
                <c:ptCount val="6"/>
                <c:pt idx="0">
                  <c:v>218</c:v>
                </c:pt>
                <c:pt idx="1">
                  <c:v>226</c:v>
                </c:pt>
                <c:pt idx="2">
                  <c:v>237</c:v>
                </c:pt>
                <c:pt idx="3">
                  <c:v>256</c:v>
                </c:pt>
                <c:pt idx="4">
                  <c:v>228</c:v>
                </c:pt>
                <c:pt idx="5">
                  <c:v>248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4022080"/>
        <c:axId val="204022640"/>
      </c:barChart>
      <c:lineChart>
        <c:grouping val="standard"/>
        <c:varyColors val="0"/>
        <c:ser>
          <c:idx val="2"/>
          <c:order val="2"/>
          <c:tx>
            <c:strRef>
              <c:f>графики!$A$25</c:f>
              <c:strCache>
                <c:ptCount val="1"/>
                <c:pt idx="0">
                  <c:v>Общий коэффициент рождаемости, промилле ( по правой шкале)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val>
            <c:numRef>
              <c:f>графики!$B$25:$G$25</c:f>
              <c:numCache>
                <c:formatCode>General</c:formatCode>
                <c:ptCount val="6"/>
                <c:pt idx="0">
                  <c:v>13.6</c:v>
                </c:pt>
                <c:pt idx="1">
                  <c:v>14</c:v>
                </c:pt>
                <c:pt idx="2">
                  <c:v>13</c:v>
                </c:pt>
                <c:pt idx="3">
                  <c:v>12.7</c:v>
                </c:pt>
                <c:pt idx="4">
                  <c:v>12.1</c:v>
                </c:pt>
                <c:pt idx="5">
                  <c:v>10.6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графики!$A$26</c:f>
              <c:strCache>
                <c:ptCount val="1"/>
                <c:pt idx="0">
                  <c:v>Общий коэффициент смертности, промилле (по правой шкале)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val>
            <c:numRef>
              <c:f>графики!$B$26:$G$26</c:f>
              <c:numCache>
                <c:formatCode>General</c:formatCode>
                <c:ptCount val="6"/>
                <c:pt idx="0">
                  <c:v>4.9000000000000004</c:v>
                </c:pt>
                <c:pt idx="1">
                  <c:v>5.0999999999999996</c:v>
                </c:pt>
                <c:pt idx="2">
                  <c:v>5.4</c:v>
                </c:pt>
                <c:pt idx="3">
                  <c:v>5.8</c:v>
                </c:pt>
                <c:pt idx="4">
                  <c:v>5.0999999999999996</c:v>
                </c:pt>
                <c:pt idx="5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193392"/>
        <c:axId val="204023200"/>
      </c:lineChart>
      <c:catAx>
        <c:axId val="2040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4022640"/>
        <c:crosses val="autoZero"/>
        <c:auto val="1"/>
        <c:lblAlgn val="ctr"/>
        <c:lblOffset val="100"/>
        <c:noMultiLvlLbl val="0"/>
      </c:catAx>
      <c:valAx>
        <c:axId val="204022640"/>
        <c:scaling>
          <c:orientation val="minMax"/>
          <c:max val="7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4022080"/>
        <c:crosses val="autoZero"/>
        <c:crossBetween val="between"/>
        <c:majorUnit val="100"/>
      </c:valAx>
      <c:valAx>
        <c:axId val="20402320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04193392"/>
        <c:crosses val="max"/>
        <c:crossBetween val="between"/>
      </c:valAx>
      <c:catAx>
        <c:axId val="204193392"/>
        <c:scaling>
          <c:orientation val="minMax"/>
        </c:scaling>
        <c:delete val="1"/>
        <c:axPos val="b"/>
        <c:majorTickMark val="out"/>
        <c:minorTickMark val="none"/>
        <c:tickLblPos val="none"/>
        <c:crossAx val="20402320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3.67885739017529E-2"/>
          <c:y val="0.71131160688247297"/>
          <c:w val="0.91889520361645605"/>
          <c:h val="0.251651356080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 Narrow" pitchFamily="34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графики2!$A$14</c:f>
              <c:strCache>
                <c:ptCount val="1"/>
                <c:pt idx="0">
                  <c:v>моложе трудоспособного возраста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21,8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21,8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22,0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22,2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22,3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графики2!$B$13:$G$13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графики2!$B$14:$G$14</c:f>
              <c:numCache>
                <c:formatCode>General</c:formatCode>
                <c:ptCount val="6"/>
                <c:pt idx="0">
                  <c:v>0.21800831359227599</c:v>
                </c:pt>
                <c:pt idx="1">
                  <c:v>0.21825387889296699</c:v>
                </c:pt>
                <c:pt idx="2">
                  <c:v>0.21982010415022901</c:v>
                </c:pt>
                <c:pt idx="3">
                  <c:v>0.221095840703951</c:v>
                </c:pt>
                <c:pt idx="4">
                  <c:v>0.22214766601802799</c:v>
                </c:pt>
                <c:pt idx="5">
                  <c:v>0.22268384803377</c:v>
                </c:pt>
              </c:numCache>
            </c:numRef>
          </c:val>
        </c:ser>
        <c:ser>
          <c:idx val="1"/>
          <c:order val="1"/>
          <c:tx>
            <c:strRef>
              <c:f>графики2!$A$15</c:f>
              <c:strCache>
                <c:ptCount val="1"/>
                <c:pt idx="0">
                  <c:v>трудоспособный возраст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68,8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67,8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66,8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65,8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64,8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графики2!$B$13:$G$13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графики2!$B$15:$G$15</c:f>
              <c:numCache>
                <c:formatCode>General</c:formatCode>
                <c:ptCount val="6"/>
                <c:pt idx="0">
                  <c:v>0.69548116032717999</c:v>
                </c:pt>
                <c:pt idx="1">
                  <c:v>0.68845001914112602</c:v>
                </c:pt>
                <c:pt idx="2">
                  <c:v>0.67769787416307903</c:v>
                </c:pt>
                <c:pt idx="3">
                  <c:v>0.66759649838980395</c:v>
                </c:pt>
                <c:pt idx="4">
                  <c:v>0.65848039544610704</c:v>
                </c:pt>
                <c:pt idx="5">
                  <c:v>0.64756720728726902</c:v>
                </c:pt>
              </c:numCache>
            </c:numRef>
          </c:val>
        </c:ser>
        <c:ser>
          <c:idx val="2"/>
          <c:order val="2"/>
          <c:tx>
            <c:strRef>
              <c:f>графики2!$A$16</c:f>
              <c:strCache>
                <c:ptCount val="1"/>
                <c:pt idx="0">
                  <c:v>старше трудоспособного возраста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11,1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11,9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13,0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графики2!$B$13:$G$13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графики2!$B$16:$G$16</c:f>
              <c:numCache>
                <c:formatCode>General</c:formatCode>
                <c:ptCount val="6"/>
                <c:pt idx="0">
                  <c:v>8.6510526080543507E-2</c:v>
                </c:pt>
                <c:pt idx="1">
                  <c:v>9.3296101965906306E-2</c:v>
                </c:pt>
                <c:pt idx="2">
                  <c:v>0.102482021686693</c:v>
                </c:pt>
                <c:pt idx="3">
                  <c:v>0.111307660906246</c:v>
                </c:pt>
                <c:pt idx="4">
                  <c:v>0.119371938535865</c:v>
                </c:pt>
                <c:pt idx="5">
                  <c:v>0.12974894467896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3431888"/>
        <c:axId val="183432448"/>
      </c:barChart>
      <c:catAx>
        <c:axId val="18343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3432448"/>
        <c:crosses val="autoZero"/>
        <c:auto val="1"/>
        <c:lblAlgn val="ctr"/>
        <c:lblOffset val="100"/>
        <c:noMultiLvlLbl val="0"/>
      </c:catAx>
      <c:valAx>
        <c:axId val="183432448"/>
        <c:scaling>
          <c:orientation val="minMax"/>
          <c:max val="1"/>
          <c:min val="0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1834318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1819772528433998E-3"/>
          <c:y val="0.78379146752389905"/>
          <c:w val="0.96619160104986901"/>
          <c:h val="0.185615745724768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 Narrow" pitchFamily="34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'рис 5'!$A$2</c:f>
              <c:strCache>
                <c:ptCount val="1"/>
                <c:pt idx="0">
                  <c:v>число пенсионеров, чел.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7777878149514599E-3"/>
                  <c:y val="0.240740740740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80555555555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7777777777777801E-3"/>
                  <c:y val="0.20833333333333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263888888888889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7777777777777801E-3"/>
                  <c:y val="0.30555555555555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0185067526416E-16"/>
                  <c:y val="0.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'рис 5'!$B$1:$G$1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'рис 5'!$B$2:$G$2</c:f>
              <c:numCache>
                <c:formatCode>General</c:formatCode>
                <c:ptCount val="6"/>
                <c:pt idx="0">
                  <c:v>1206</c:v>
                </c:pt>
                <c:pt idx="1">
                  <c:v>1274</c:v>
                </c:pt>
                <c:pt idx="2">
                  <c:v>1364</c:v>
                </c:pt>
                <c:pt idx="3">
                  <c:v>1531</c:v>
                </c:pt>
                <c:pt idx="4">
                  <c:v>1758</c:v>
                </c:pt>
                <c:pt idx="5">
                  <c:v>2009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4200672"/>
        <c:axId val="204193952"/>
      </c:barChart>
      <c:lineChart>
        <c:grouping val="standard"/>
        <c:varyColors val="0"/>
        <c:ser>
          <c:idx val="1"/>
          <c:order val="1"/>
          <c:tx>
            <c:strRef>
              <c:f>'рис 5'!$A$3</c:f>
              <c:strCache>
                <c:ptCount val="1"/>
                <c:pt idx="0">
                  <c:v>коэффициент смертности, промилле (по правой шкале)</c:v>
                </c:pt>
              </c:strCache>
            </c:strRef>
          </c:tx>
          <c:dLbls>
            <c:dLbl>
              <c:idx val="3"/>
              <c:layout>
                <c:manualLayout>
                  <c:x val="-5.73624475607861E-3"/>
                  <c:y val="-3.7037037037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3.2407407407407399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ln>
                <a:solidFill>
                  <a:srgbClr val="FF0000"/>
                </a:solidFill>
              </a:ln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'рис 5'!$B$3:$G$3</c:f>
              <c:numCache>
                <c:formatCode>General</c:formatCode>
                <c:ptCount val="6"/>
                <c:pt idx="0">
                  <c:v>4.9000000000000004</c:v>
                </c:pt>
                <c:pt idx="1">
                  <c:v>5.0999999999999996</c:v>
                </c:pt>
                <c:pt idx="2">
                  <c:v>5.4</c:v>
                </c:pt>
                <c:pt idx="3">
                  <c:v>5.8</c:v>
                </c:pt>
                <c:pt idx="4">
                  <c:v>5.0999999999999996</c:v>
                </c:pt>
                <c:pt idx="5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573232"/>
        <c:axId val="208572672"/>
      </c:lineChart>
      <c:catAx>
        <c:axId val="20420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4193952"/>
        <c:crosses val="autoZero"/>
        <c:auto val="1"/>
        <c:lblAlgn val="ctr"/>
        <c:lblOffset val="100"/>
        <c:noMultiLvlLbl val="0"/>
      </c:catAx>
      <c:valAx>
        <c:axId val="2041939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4200672"/>
        <c:crosses val="autoZero"/>
        <c:crossBetween val="between"/>
      </c:valAx>
      <c:valAx>
        <c:axId val="2085726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08573232"/>
        <c:crosses val="max"/>
        <c:crossBetween val="between"/>
      </c:valAx>
      <c:catAx>
        <c:axId val="208573232"/>
        <c:scaling>
          <c:orientation val="minMax"/>
        </c:scaling>
        <c:delete val="1"/>
        <c:axPos val="b"/>
        <c:majorTickMark val="out"/>
        <c:minorTickMark val="none"/>
        <c:tickLblPos val="nextTo"/>
        <c:crossAx val="208572672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 Narrow" pitchFamily="34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'рис 4'!$A$3</c:f>
              <c:strCache>
                <c:ptCount val="1"/>
                <c:pt idx="0">
                  <c:v>численность женщин в возрасте 20-34 лет, чел.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7777777777777801E-3"/>
                  <c:y val="0.22222222222222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75925925925926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0.162037037037037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185185185185185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185067526416E-16"/>
                  <c:y val="0.138888888888889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'рис 4'!$B$1:$F$1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'рис 4'!$B$3:$F$3</c:f>
              <c:numCache>
                <c:formatCode>General</c:formatCode>
                <c:ptCount val="5"/>
                <c:pt idx="0">
                  <c:v>5582</c:v>
                </c:pt>
                <c:pt idx="1">
                  <c:v>5377</c:v>
                </c:pt>
                <c:pt idx="2">
                  <c:v>5108</c:v>
                </c:pt>
                <c:pt idx="3">
                  <c:v>4967</c:v>
                </c:pt>
                <c:pt idx="4">
                  <c:v>4713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8576032"/>
        <c:axId val="208576592"/>
      </c:barChart>
      <c:lineChart>
        <c:grouping val="standard"/>
        <c:varyColors val="0"/>
        <c:ser>
          <c:idx val="1"/>
          <c:order val="1"/>
          <c:tx>
            <c:strRef>
              <c:f>'рис 4'!$A$2</c:f>
              <c:strCache>
                <c:ptCount val="1"/>
                <c:pt idx="0">
                  <c:v>число родившихся, чел. (по правой шкале)</c:v>
                </c:pt>
              </c:strCache>
            </c:strRef>
          </c:tx>
          <c:dLbls>
            <c:dLbl>
              <c:idx val="0"/>
              <c:layout>
                <c:manualLayout>
                  <c:x val="-2.5462668816040001E-17"/>
                  <c:y val="-2.777777777777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2.3148148148148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3.2407407407407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1.85185185185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'рис 4'!$B$2:$F$2</c:f>
              <c:numCache>
                <c:formatCode>General</c:formatCode>
                <c:ptCount val="5"/>
                <c:pt idx="0">
                  <c:v>621</c:v>
                </c:pt>
                <c:pt idx="1">
                  <c:v>574</c:v>
                </c:pt>
                <c:pt idx="2">
                  <c:v>562</c:v>
                </c:pt>
                <c:pt idx="3">
                  <c:v>542</c:v>
                </c:pt>
                <c:pt idx="4">
                  <c:v>476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577712"/>
        <c:axId val="208577152"/>
      </c:lineChart>
      <c:catAx>
        <c:axId val="20857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8576592"/>
        <c:crosses val="autoZero"/>
        <c:auto val="1"/>
        <c:lblAlgn val="ctr"/>
        <c:lblOffset val="100"/>
        <c:noMultiLvlLbl val="0"/>
      </c:catAx>
      <c:valAx>
        <c:axId val="2085765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8576032"/>
        <c:crosses val="autoZero"/>
        <c:crossBetween val="between"/>
      </c:valAx>
      <c:valAx>
        <c:axId val="20857715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08577712"/>
        <c:crosses val="max"/>
        <c:crossBetween val="between"/>
      </c:valAx>
      <c:catAx>
        <c:axId val="208577712"/>
        <c:scaling>
          <c:orientation val="minMax"/>
        </c:scaling>
        <c:delete val="1"/>
        <c:axPos val="b"/>
        <c:majorTickMark val="out"/>
        <c:minorTickMark val="none"/>
        <c:tickLblPos val="nextTo"/>
        <c:crossAx val="208577152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 Narrow" pitchFamily="34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82012478428203E-2"/>
          <c:y val="5.8823529411764698E-2"/>
          <c:w val="0.87200318598168103"/>
          <c:h val="0.711891188940748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здравоохр!$B$2</c:f>
              <c:strCache>
                <c:ptCount val="1"/>
                <c:pt idx="0">
                  <c:v>городское население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здравоохр!$A$3:$A$6</c:f>
              <c:strCache>
                <c:ptCount val="4"/>
                <c:pt idx="0">
                  <c:v>Смертность населения от болезней системы кровообращения, на 100 тыс. чел.</c:v>
                </c:pt>
                <c:pt idx="1">
                  <c:v>Смертность населения от злокачественных новообразований, на 100 тыс. чел.</c:v>
                </c:pt>
                <c:pt idx="2">
                  <c:v>Обеспеченность населения врачами, на 10 тыс. человек   населения</c:v>
                </c:pt>
                <c:pt idx="3">
                  <c:v>Обеспеченность населения средним медицинским персоналом,  
на 10 тыс. человек населения</c:v>
                </c:pt>
              </c:strCache>
            </c:strRef>
          </c:cat>
          <c:val>
            <c:numRef>
              <c:f>здравоохр!$B$3:$B$6</c:f>
              <c:numCache>
                <c:formatCode>General</c:formatCode>
                <c:ptCount val="4"/>
                <c:pt idx="0">
                  <c:v>232.5</c:v>
                </c:pt>
                <c:pt idx="1">
                  <c:v>102.9</c:v>
                </c:pt>
                <c:pt idx="2">
                  <c:v>36.6</c:v>
                </c:pt>
                <c:pt idx="3">
                  <c:v>129.6</c:v>
                </c:pt>
              </c:numCache>
            </c:numRef>
          </c:val>
        </c:ser>
        <c:ser>
          <c:idx val="1"/>
          <c:order val="1"/>
          <c:tx>
            <c:strRef>
              <c:f>здравоохр!$C$2</c:f>
              <c:strCache>
                <c:ptCount val="1"/>
                <c:pt idx="0">
                  <c:v>сельское население</c:v>
                </c:pt>
              </c:strCache>
            </c:strRef>
          </c:tx>
          <c:spPr>
            <a:solidFill>
              <a:srgbClr val="DD9FAD"/>
            </a:solidFill>
          </c:spPr>
          <c:invertIfNegative val="0"/>
          <c:dLbls>
            <c:dLbl>
              <c:idx val="2"/>
              <c:layout>
                <c:manualLayout>
                  <c:x val="0"/>
                  <c:y val="-3.1610142679832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здравоохр!$A$3:$A$6</c:f>
              <c:strCache>
                <c:ptCount val="4"/>
                <c:pt idx="0">
                  <c:v>Смертность населения от болезней системы кровообращения, на 100 тыс. чел.</c:v>
                </c:pt>
                <c:pt idx="1">
                  <c:v>Смертность населения от злокачественных новообразований, на 100 тыс. чел.</c:v>
                </c:pt>
                <c:pt idx="2">
                  <c:v>Обеспеченность населения врачами, на 10 тыс. человек   населения</c:v>
                </c:pt>
                <c:pt idx="3">
                  <c:v>Обеспеченность населения средним медицинским персоналом,  
на 10 тыс. человек населения</c:v>
                </c:pt>
              </c:strCache>
            </c:strRef>
          </c:cat>
          <c:val>
            <c:numRef>
              <c:f>здравоохр!$C$3:$C$6</c:f>
              <c:numCache>
                <c:formatCode>General</c:formatCode>
                <c:ptCount val="4"/>
                <c:pt idx="0">
                  <c:v>273.60000000000002</c:v>
                </c:pt>
                <c:pt idx="1">
                  <c:v>112.6</c:v>
                </c:pt>
                <c:pt idx="2">
                  <c:v>10.199999999999999</c:v>
                </c:pt>
                <c:pt idx="3">
                  <c:v>63.9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08826288"/>
        <c:axId val="208826848"/>
      </c:barChart>
      <c:catAx>
        <c:axId val="208826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25400">
            <a:solidFill>
              <a:schemeClr val="tx1"/>
            </a:solidFill>
          </a:ln>
        </c:spPr>
        <c:crossAx val="208826848"/>
        <c:crosses val="autoZero"/>
        <c:auto val="1"/>
        <c:lblAlgn val="ctr"/>
        <c:lblOffset val="100"/>
        <c:noMultiLvlLbl val="0"/>
      </c:catAx>
      <c:valAx>
        <c:axId val="2088268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8826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817009063668701"/>
          <c:y val="6.1637837438994897E-2"/>
          <c:w val="0.71548598918053097"/>
          <c:h val="6.3656995325999596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 Narrow" pitchFamily="34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428810073394494E-2"/>
          <c:y val="4.3475351829315098E-2"/>
          <c:w val="0.55373521963816696"/>
          <c:h val="0.789912717278264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графики2!$A$34</c:f>
              <c:strCache>
                <c:ptCount val="1"/>
                <c:pt idx="0">
                  <c:v>Численность детей в дошкольных образовательных учреждениях, чел.</c:v>
                </c:pt>
              </c:strCache>
            </c:strRef>
          </c:tx>
          <c:spPr>
            <a:solidFill>
              <a:srgbClr val="DD9FAD"/>
            </a:solidFill>
          </c:spPr>
          <c:invertIfNegative val="0"/>
          <c:dLbls>
            <c:spPr>
              <a:solidFill>
                <a:schemeClr val="bg1"/>
              </a:solidFill>
              <a:ln>
                <a:solidFill>
                  <a:srgbClr val="DD9FAD"/>
                </a:solidFill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графики2!$B$33:$G$33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графики2!$B$34:$G$34</c:f>
              <c:numCache>
                <c:formatCode>General</c:formatCode>
                <c:ptCount val="6"/>
                <c:pt idx="0">
                  <c:v>1867</c:v>
                </c:pt>
                <c:pt idx="1">
                  <c:v>1898</c:v>
                </c:pt>
                <c:pt idx="2">
                  <c:v>2422</c:v>
                </c:pt>
                <c:pt idx="3">
                  <c:v>2287</c:v>
                </c:pt>
                <c:pt idx="4">
                  <c:v>2298</c:v>
                </c:pt>
                <c:pt idx="5">
                  <c:v>2218</c:v>
                </c:pt>
              </c:numCache>
            </c:numRef>
          </c:val>
        </c:ser>
        <c:ser>
          <c:idx val="1"/>
          <c:order val="1"/>
          <c:tx>
            <c:strRef>
              <c:f>графики2!$A$35</c:f>
              <c:strCache>
                <c:ptCount val="1"/>
                <c:pt idx="0">
                  <c:v>Численность обучающихся в общеобразовательных учреждениях (без вечерних (сменных) общеобразовательных учреждений (на начало учебного года), чел.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tx2">
                    <a:lumMod val="75000"/>
                  </a:schemeClr>
                </a:solidFill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графики2!$B$33:$G$33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графики2!$B$35:$G$35</c:f>
              <c:numCache>
                <c:formatCode>General</c:formatCode>
                <c:ptCount val="6"/>
                <c:pt idx="0">
                  <c:v>4642</c:v>
                </c:pt>
                <c:pt idx="1">
                  <c:v>4626</c:v>
                </c:pt>
                <c:pt idx="2">
                  <c:v>4692</c:v>
                </c:pt>
                <c:pt idx="3">
                  <c:v>4711</c:v>
                </c:pt>
                <c:pt idx="4">
                  <c:v>4800</c:v>
                </c:pt>
                <c:pt idx="5">
                  <c:v>4859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8"/>
        <c:axId val="208829648"/>
        <c:axId val="208830208"/>
      </c:barChart>
      <c:catAx>
        <c:axId val="20882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5400">
            <a:solidFill>
              <a:schemeClr val="tx1"/>
            </a:solidFill>
          </a:ln>
        </c:spPr>
        <c:crossAx val="208830208"/>
        <c:crosses val="autoZero"/>
        <c:auto val="1"/>
        <c:lblAlgn val="ctr"/>
        <c:lblOffset val="100"/>
        <c:noMultiLvlLbl val="0"/>
      </c:catAx>
      <c:valAx>
        <c:axId val="208830208"/>
        <c:scaling>
          <c:orientation val="minMax"/>
          <c:max val="5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8829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828503091924405"/>
          <c:y val="0"/>
          <c:w val="0.353426469388818"/>
          <c:h val="0.9965409248822200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latin typeface="Arial Narrow" pitchFamily="34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Промышленность!$M$18</c:f>
              <c:strCache>
                <c:ptCount val="1"/>
                <c:pt idx="0">
                  <c:v>Объем отгруженных товаров собственного производства, выполненных работ и услуг собственными силами, млрд руб.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0.23849140321686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4422387401208E-3"/>
                  <c:y val="0.116472545757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0.110926234054354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194120909595118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6884477480241601E-3"/>
                  <c:y val="0.110926234054354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84422387401208E-3"/>
                  <c:y val="0.160843039378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04287003981407E-16"/>
                  <c:y val="8.31946755407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Промышленность!$D$1:$J$1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Промышленность!$D$17:$J$17</c:f>
              <c:numCache>
                <c:formatCode>0.0</c:formatCode>
                <c:ptCount val="7"/>
                <c:pt idx="0">
                  <c:v>156.98240000000001</c:v>
                </c:pt>
                <c:pt idx="1">
                  <c:v>178.1688</c:v>
                </c:pt>
                <c:pt idx="2">
                  <c:v>190.7576</c:v>
                </c:pt>
                <c:pt idx="3">
                  <c:v>201.09110000000001</c:v>
                </c:pt>
                <c:pt idx="4">
                  <c:v>223.85480000000001</c:v>
                </c:pt>
                <c:pt idx="5">
                  <c:v>249.85480000000001</c:v>
                </c:pt>
                <c:pt idx="6">
                  <c:v>257.67599999999999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8833008"/>
        <c:axId val="208833568"/>
      </c:barChart>
      <c:lineChart>
        <c:grouping val="standard"/>
        <c:varyColors val="0"/>
        <c:ser>
          <c:idx val="1"/>
          <c:order val="1"/>
          <c:tx>
            <c:strRef>
              <c:f>Промышленность!$M$19</c:f>
              <c:strCache>
                <c:ptCount val="1"/>
                <c:pt idx="0">
                  <c:v>Индекс промышленного производства, % к предыдущему году (правая шкала)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dLbls>
            <c:dLbl>
              <c:idx val="2"/>
              <c:layout>
                <c:manualLayout>
                  <c:x val="-1.9909567118084601E-2"/>
                  <c:y val="-4.43704936217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7065343244072499E-2"/>
                  <c:y val="-3.8824181919023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solidFill>
                  <a:srgbClr val="0070C0"/>
                </a:solidFill>
              </a:ln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Промышленность!$D$1:$J$1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Промышленность!$D$20:$J$20</c:f>
              <c:numCache>
                <c:formatCode>General</c:formatCode>
                <c:ptCount val="7"/>
                <c:pt idx="0">
                  <c:v>98.5</c:v>
                </c:pt>
                <c:pt idx="1">
                  <c:v>102.6</c:v>
                </c:pt>
                <c:pt idx="2">
                  <c:v>102.9</c:v>
                </c:pt>
                <c:pt idx="3" formatCode="#,##0.00">
                  <c:v>100.5</c:v>
                </c:pt>
                <c:pt idx="4">
                  <c:v>98.8</c:v>
                </c:pt>
                <c:pt idx="5">
                  <c:v>103.1</c:v>
                </c:pt>
                <c:pt idx="6">
                  <c:v>100.9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949056"/>
        <c:axId val="208948496"/>
      </c:lineChart>
      <c:catAx>
        <c:axId val="208833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28575">
            <a:solidFill>
              <a:schemeClr val="tx1"/>
            </a:solidFill>
          </a:ln>
        </c:spPr>
        <c:crossAx val="208833568"/>
        <c:crosses val="autoZero"/>
        <c:auto val="1"/>
        <c:lblAlgn val="ctr"/>
        <c:lblOffset val="100"/>
        <c:noMultiLvlLbl val="0"/>
      </c:catAx>
      <c:valAx>
        <c:axId val="20883356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208833008"/>
        <c:crosses val="autoZero"/>
        <c:crossBetween val="between"/>
      </c:valAx>
      <c:valAx>
        <c:axId val="2089484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8949056"/>
        <c:crosses val="max"/>
        <c:crossBetween val="between"/>
      </c:valAx>
      <c:catAx>
        <c:axId val="20894905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8948496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 Narrow" panose="020B0606020202030204" pitchFamily="34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АПК!$A$85</c:f>
              <c:strCache>
                <c:ptCount val="1"/>
                <c:pt idx="0">
                  <c:v>Продукция сельского хозяйства, млн. рублей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5.7844249575619098E-3"/>
                  <c:y val="0.1161014359914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58875649251451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7844249575619098E-3"/>
                  <c:y val="0.152765047357165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8922124787809501E-3"/>
                  <c:y val="0.195539260617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0.158875649251451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8922124787809501E-3"/>
                  <c:y val="0.213871066300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8922124787809501E-3"/>
                  <c:y val="0.2260922700886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АПК!$D$1:$J$1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АПК!$D$85:$J$85</c:f>
              <c:numCache>
                <c:formatCode>General</c:formatCode>
                <c:ptCount val="7"/>
                <c:pt idx="0">
                  <c:v>170.3</c:v>
                </c:pt>
                <c:pt idx="1">
                  <c:v>200.1</c:v>
                </c:pt>
                <c:pt idx="2">
                  <c:v>241.7</c:v>
                </c:pt>
                <c:pt idx="3">
                  <c:v>274.89999999999992</c:v>
                </c:pt>
                <c:pt idx="4">
                  <c:v>250</c:v>
                </c:pt>
                <c:pt idx="5">
                  <c:v>287.5</c:v>
                </c:pt>
                <c:pt idx="6">
                  <c:v>270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8951856"/>
        <c:axId val="208952416"/>
      </c:barChart>
      <c:lineChart>
        <c:grouping val="standard"/>
        <c:varyColors val="0"/>
        <c:ser>
          <c:idx val="1"/>
          <c:order val="1"/>
          <c:tx>
            <c:strRef>
              <c:f>АПК!$A$86</c:f>
              <c:strCache>
                <c:ptCount val="1"/>
                <c:pt idx="0">
                  <c:v>Индекс производства продукции сельского хозяйства, % к предыдущему году (правая шкала)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noFill/>
              </a:ln>
            </c:spPr>
          </c:marker>
          <c:dLbls>
            <c:dLbl>
              <c:idx val="2"/>
              <c:layout>
                <c:manualLayout>
                  <c:x val="-1.15688499151238E-2"/>
                  <c:y val="-5.4995417048579298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60299123090286E-2"/>
                  <c:y val="-0.122735699041134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0070C0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ln>
                <a:solidFill>
                  <a:srgbClr val="0070C0"/>
                </a:solidFill>
              </a:ln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АПК!$D$1:$J$1</c:f>
              <c:strCach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 (оценка)</c:v>
                </c:pt>
              </c:strCache>
            </c:strRef>
          </c:cat>
          <c:val>
            <c:numRef>
              <c:f>АПК!$D$86:$J$86</c:f>
              <c:numCache>
                <c:formatCode>General</c:formatCode>
                <c:ptCount val="7"/>
                <c:pt idx="0">
                  <c:v>104.7</c:v>
                </c:pt>
                <c:pt idx="1">
                  <c:v>108.2</c:v>
                </c:pt>
                <c:pt idx="2">
                  <c:v>120.8</c:v>
                </c:pt>
                <c:pt idx="3">
                  <c:v>102.3</c:v>
                </c:pt>
                <c:pt idx="4">
                  <c:v>105.8</c:v>
                </c:pt>
                <c:pt idx="5">
                  <c:v>99</c:v>
                </c:pt>
                <c:pt idx="6">
                  <c:v>96.5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953536"/>
        <c:axId val="208952976"/>
      </c:lineChart>
      <c:catAx>
        <c:axId val="208951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19050">
            <a:solidFill>
              <a:schemeClr val="tx1"/>
            </a:solidFill>
          </a:ln>
        </c:spPr>
        <c:crossAx val="208952416"/>
        <c:crosses val="autoZero"/>
        <c:auto val="1"/>
        <c:lblAlgn val="ctr"/>
        <c:lblOffset val="100"/>
        <c:noMultiLvlLbl val="0"/>
      </c:catAx>
      <c:valAx>
        <c:axId val="20895241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8951856"/>
        <c:crosses val="autoZero"/>
        <c:crossBetween val="between"/>
      </c:valAx>
      <c:valAx>
        <c:axId val="20895297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208953536"/>
        <c:crosses val="max"/>
        <c:crossBetween val="between"/>
      </c:valAx>
      <c:catAx>
        <c:axId val="20895353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895297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7.9060108373706597E-2"/>
          <c:y val="0.72803848926008297"/>
          <c:w val="0.84187978325258706"/>
          <c:h val="0.2363440811965210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Times New Roman" charset="0"/>
          <a:ea typeface="Times New Roman" charset="0"/>
          <a:cs typeface="Times New Roman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36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82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929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92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39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43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04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09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57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6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98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5CDA4-64D3-4BE6-91CD-17FA4C6B42DE}" type="datetimeFigureOut">
              <a:rPr lang="ru-RU" smtClean="0"/>
              <a:t>26.05.2023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51806-DC65-4265-B258-AB4FC68782C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44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9133"/>
            <a:ext cx="8229600" cy="400110"/>
          </a:xfr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 Narrow" panose="020B0606020202030204" pitchFamily="34" charset="0"/>
                <a:ea typeface="+mn-ea"/>
                <a:cs typeface="+mn-cs"/>
              </a:rPr>
              <a:t>Демография и миграция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12593"/>
              </p:ext>
            </p:extLst>
          </p:nvPr>
        </p:nvGraphicFramePr>
        <p:xfrm>
          <a:off x="179511" y="4645624"/>
          <a:ext cx="8784977" cy="21677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20281"/>
                <a:gridCol w="1080120"/>
                <a:gridCol w="1080120"/>
                <a:gridCol w="1080120"/>
                <a:gridCol w="1008112"/>
                <a:gridCol w="1008112"/>
                <a:gridCol w="1008112"/>
              </a:tblGrid>
              <a:tr h="178412">
                <a:tc gridSpan="7"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человек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8412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Показатель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2011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2012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6824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Численность населения на 1 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янв.</a:t>
                      </a:r>
                      <a:endParaRPr lang="ru-RU" sz="12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44746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44407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44359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44094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44709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45010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824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Число выбывших (миграция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2617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2994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3038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2428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2341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2614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1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Естественный 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прирост</a:t>
                      </a:r>
                      <a:endParaRPr lang="ru-RU" sz="12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395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337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306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314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228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824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Число прибывших (миграция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),</a:t>
                      </a:r>
                      <a:endParaRPr lang="ru-RU" sz="12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1890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2551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2436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2737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2328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2591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6824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Число родившихся (без мертворожденных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2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606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621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574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562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542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476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1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Число умерших</a:t>
                      </a:r>
                      <a:r>
                        <a:rPr lang="ru-RU" sz="1200" dirty="0" smtClean="0"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endParaRPr lang="ru-RU" sz="1200" b="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218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226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237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256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228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248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51519" y="539969"/>
            <a:ext cx="86906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увеличение среднегодовой численности постоянного населения (естественный прирост)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 Narrow" pitchFamily="34" charset="0"/>
              </a:rPr>
              <a:t>миграционный </a:t>
            </a:r>
            <a:r>
              <a:rPr lang="ru-RU" sz="1600" dirty="0">
                <a:latin typeface="Arial Narrow" pitchFamily="34" charset="0"/>
              </a:rPr>
              <a:t>отток населения (15-19 лет + пенсионного возраста)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57291" y="1124744"/>
            <a:ext cx="4520311" cy="3456384"/>
            <a:chOff x="157291" y="1124744"/>
            <a:chExt cx="4520311" cy="3456384"/>
          </a:xfrm>
        </p:grpSpPr>
        <p:graphicFrame>
          <p:nvGraphicFramePr>
            <p:cNvPr id="8" name="Диаграмма 7"/>
            <p:cNvGraphicFramePr/>
            <p:nvPr>
              <p:extLst>
                <p:ext uri="{D42A27DB-BD31-4B8C-83A1-F6EECF244321}">
                  <p14:modId xmlns:p14="http://schemas.microsoft.com/office/powerpoint/2010/main" val="3986477143"/>
                </p:ext>
              </p:extLst>
            </p:nvPr>
          </p:nvGraphicFramePr>
          <p:xfrm>
            <a:off x="157291" y="1412776"/>
            <a:ext cx="4392487" cy="31683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Прямоугольник 9"/>
            <p:cNvSpPr/>
            <p:nvPr/>
          </p:nvSpPr>
          <p:spPr>
            <a:xfrm>
              <a:off x="286473" y="1124744"/>
              <a:ext cx="4391129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 smtClean="0">
                  <a:latin typeface="Arial Narrow" panose="020B0606020202030204" pitchFamily="34" charset="0"/>
                </a:rPr>
                <a:t>Динамика численности населения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4551076" y="1124744"/>
            <a:ext cx="4590708" cy="3528392"/>
            <a:chOff x="4551076" y="1124744"/>
            <a:chExt cx="4590708" cy="3528392"/>
          </a:xfrm>
        </p:grpSpPr>
        <p:graphicFrame>
          <p:nvGraphicFramePr>
            <p:cNvPr id="9" name="Диаграмма 8"/>
            <p:cNvGraphicFramePr/>
            <p:nvPr>
              <p:extLst>
                <p:ext uri="{D42A27DB-BD31-4B8C-83A1-F6EECF244321}">
                  <p14:modId xmlns:p14="http://schemas.microsoft.com/office/powerpoint/2010/main" val="2568571468"/>
                </p:ext>
              </p:extLst>
            </p:nvPr>
          </p:nvGraphicFramePr>
          <p:xfrm>
            <a:off x="4569784" y="1484784"/>
            <a:ext cx="4572000" cy="31683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Прямоугольник 13"/>
            <p:cNvSpPr/>
            <p:nvPr/>
          </p:nvSpPr>
          <p:spPr>
            <a:xfrm>
              <a:off x="4551076" y="1124744"/>
              <a:ext cx="4391129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 smtClean="0">
                  <a:latin typeface="Arial Narrow" panose="020B0606020202030204" pitchFamily="34" charset="0"/>
                </a:rPr>
                <a:t>Естественный прирост населения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706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8980"/>
              </p:ext>
            </p:extLst>
          </p:nvPr>
        </p:nvGraphicFramePr>
        <p:xfrm>
          <a:off x="33748" y="620688"/>
          <a:ext cx="8964488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447"/>
                <a:gridCol w="2434941"/>
                <a:gridCol w="2803871"/>
                <a:gridCol w="302522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Направ-ление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Повышение качества и доступности жилищно-коммунальных услуг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Обеспечение рационального природопользования и экологической безопасности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Пространственное развитие городского и сельских поселений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Цель</a:t>
                      </a:r>
                      <a:endParaRPr lang="ru-RU" sz="12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Обеспечение условий для повышения доступности жилья для населения с различным уровнем дохода, повышение качества жилищно-коммунальных услуг, комплексная модернизация жилищно-коммунальной инфраструктуры.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Сохранение и восстановление природной среды, обеспечение качества окружающей среды, необходимого для благоприятной жизни населения и устойчивого развития экономики, ликвидация накопленного вреда окружающей среде вследствие хозяйственной и иной деятельности в условиях возрастающей экономической активности и глобальных изменении климата.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Максимальное использование потенциала каждой зоны освоения в интересах устойчивого развития всего района как целостной социально-экономической системы, повышение качества жизни населения и создание благоприятных условий для инновационного развития экономики и повышения ее конкурентоспособности.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Задачи:</a:t>
                      </a:r>
                      <a:endParaRPr lang="ru-RU" sz="12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комплексная модернизация коммунальной инфраструктуры, обеспечение сбалансированного развития систем коммунальной инфраструктуры с учетом перспективных потребностей;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комплексное освоение территории, развитие жилищного строительства на основе утвержденной градостроительной документации и повышение уровня благоустройства жилищного фонда;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создание условий для повышения квалификации работников жилищно-коммунальной сферы.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обеспечение сохранения естественных экосистем (природных ландшафтов, источников чистой воды);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формирование эффективной внутрирайонной системы управления отходами;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минимизация воздействия объектов ЖКХ на окружающую среду;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системы экологического образования и повышение экологической культуры населения;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обеспечение информационно-аналитического сопровождения деятельности, направленной на обеспечение экологической безопасности.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переход к гибким инструментам пространственного развития, отражающим применение к пространственному развитию принципа проектного подхода (развитие межпоселенческих социально-экономических связей и взаимодействие в сопровождении реализуемых на территории района инвестиционных проектов);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создание сетевой (иерархической) структуры автомобильных дорог, обеспечивающей взаимодействие транзитной сети автомагистралей и транспортных систем муниципального района и отдельных населенных пунктов;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информационной связности пространства района за счет развития системы информационно-коммуникационных технологий, в том числе спутниковой связи.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0561" y="12271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Приоритет 3. </a:t>
            </a:r>
            <a:r>
              <a:rPr lang="ru-RU" sz="2000" b="1" dirty="0">
                <a:latin typeface="Arial Narrow" panose="020B0606020202030204" pitchFamily="34" charset="0"/>
              </a:rPr>
              <a:t>Сбалансированное пространственное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173156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4631"/>
            <a:ext cx="8229600" cy="400110"/>
          </a:xfr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 Narrow" pitchFamily="34" charset="0"/>
                <a:ea typeface="+mn-ea"/>
                <a:cs typeface="+mn-cs"/>
              </a:rPr>
              <a:t>Сценарии развития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48391" y="841865"/>
            <a:ext cx="461665" cy="24169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инерционный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8391" y="4014760"/>
            <a:ext cx="461665" cy="21335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инновационный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2915816" y="868005"/>
            <a:ext cx="432048" cy="5657339"/>
          </a:xfrm>
          <a:prstGeom prst="rightBrace">
            <a:avLst>
              <a:gd name="adj1" fmla="val 8333"/>
              <a:gd name="adj2" fmla="val 250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авая фигурная скобка 26"/>
          <p:cNvSpPr/>
          <p:nvPr/>
        </p:nvSpPr>
        <p:spPr>
          <a:xfrm>
            <a:off x="2915816" y="868004"/>
            <a:ext cx="432048" cy="5657340"/>
          </a:xfrm>
          <a:prstGeom prst="rightBrace">
            <a:avLst>
              <a:gd name="adj1" fmla="val 8333"/>
              <a:gd name="adj2" fmla="val 75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838194"/>
              </p:ext>
            </p:extLst>
          </p:nvPr>
        </p:nvGraphicFramePr>
        <p:xfrm>
          <a:off x="179512" y="908720"/>
          <a:ext cx="2808312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</a:tblGrid>
              <a:tr h="39096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 Narrow" pitchFamily="34" charset="0"/>
                        </a:rPr>
                        <a:t>Риски</a:t>
                      </a:r>
                      <a:endParaRPr lang="ru-RU" sz="1600" dirty="0"/>
                    </a:p>
                  </a:txBody>
                  <a:tcPr/>
                </a:tc>
              </a:tr>
              <a:tr h="60422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нестабильная внешнеэкономическая ситуация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4820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зависимость ключевого сектора экономики района от основных макроэкономических показателей конъюнктуры мирового энергетического рынка, в частности, мировых цен на энергоносители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4820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зависимость ключевого сектора экономики района от основных макроэкономических показателей конъюнктуры мирового энергетического рынка, в частности, мировых цен на энергоносители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5301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конкуренция с агломерациями </a:t>
                      </a:r>
                      <a:r>
                        <a:rPr lang="ru-RU" sz="1400" dirty="0" err="1" smtClean="0">
                          <a:latin typeface="Arial Narrow" pitchFamily="34" charset="0"/>
                        </a:rPr>
                        <a:t>ХМАО</a:t>
                      </a:r>
                      <a:r>
                        <a:rPr lang="ru-RU" sz="1400" dirty="0" smtClean="0">
                          <a:latin typeface="Arial Narrow" pitchFamily="34" charset="0"/>
                        </a:rPr>
                        <a:t>- Югры за трудовые ресурсы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151722"/>
              </p:ext>
            </p:extLst>
          </p:nvPr>
        </p:nvGraphicFramePr>
        <p:xfrm>
          <a:off x="3910056" y="737567"/>
          <a:ext cx="5054432" cy="2625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432"/>
              </a:tblGrid>
              <a:tr h="408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Сохранение доминирующей роли нефтегазового сектора</a:t>
                      </a:r>
                    </a:p>
                  </a:txBody>
                  <a:tcPr/>
                </a:tc>
              </a:tr>
              <a:tr h="2216848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стабилизация инвестиционных потоков в нефтегазодобывающей промышленности, увеличение спроса нефтедобычи на услуги других отраслей корпоративного сектора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закрепление сложившейся структуры занятости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основные виды деятельности МСП: оптовая и розничная торговля, транспорт и связь, строительство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сохранение текущего уровня показателей естественного движения населения, приток мигрантов в трудоспособном возрасте и отток населения в возрасте старше трудоспособного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421911"/>
              </p:ext>
            </p:extLst>
          </p:nvPr>
        </p:nvGraphicFramePr>
        <p:xfrm>
          <a:off x="3910056" y="3696674"/>
          <a:ext cx="5054432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4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 Narrow" pitchFamily="34" charset="0"/>
                        </a:rPr>
                        <a:t>Диверсификация структуры экономики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новые локомотивы роста: транспортно-логистический комплекс, обрабатывающая промышленность, производственные цепочки в агропромышленном комплексе, туристско-рекреационный комплекс, МСП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увеличение ассортимента и объемов производства продовольственных и промышленных товаров, ориентированных на рынки </a:t>
                      </a:r>
                      <a:r>
                        <a:rPr lang="ru-RU" sz="1400" dirty="0" err="1" smtClean="0">
                          <a:latin typeface="Arial Narrow" pitchFamily="34" charset="0"/>
                        </a:rPr>
                        <a:t>ХМАО</a:t>
                      </a:r>
                      <a:r>
                        <a:rPr lang="ru-RU" sz="1400" dirty="0" smtClean="0">
                          <a:latin typeface="Arial Narrow" pitchFamily="34" charset="0"/>
                        </a:rPr>
                        <a:t> и соседних регионов.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err="1" smtClean="0">
                          <a:latin typeface="Arial Narrow" pitchFamily="34" charset="0"/>
                        </a:rPr>
                        <a:t>новышение</a:t>
                      </a:r>
                      <a:r>
                        <a:rPr lang="ru-RU" sz="1400" dirty="0" smtClean="0">
                          <a:latin typeface="Arial Narrow" pitchFamily="34" charset="0"/>
                        </a:rPr>
                        <a:t> конкурентоспособности продукции предприятий района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доступность качественных жилищно-коммунальных услуг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 Narrow" pitchFamily="34" charset="0"/>
                        </a:rPr>
                        <a:t>всестороннее развитие личности и формирования высококвалифицированной рабочей силы.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5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4609"/>
            <a:ext cx="8229600" cy="400110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ru-RU" sz="2000" b="1" dirty="0">
                <a:latin typeface="Arial Narrow" pitchFamily="34" charset="0"/>
                <a:ea typeface="+mn-ea"/>
                <a:cs typeface="+mn-cs"/>
              </a:rPr>
              <a:t>Инновационный сценарий. Механизмы - 1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137892"/>
              </p:ext>
            </p:extLst>
          </p:nvPr>
        </p:nvGraphicFramePr>
        <p:xfrm>
          <a:off x="179512" y="692696"/>
          <a:ext cx="8856983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216024"/>
                <a:gridCol w="417646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 Narrow" pitchFamily="34" charset="0"/>
                        </a:rPr>
                        <a:t>Бережливый регион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 Narrow" pitchFamily="34" charset="0"/>
                        </a:rPr>
                        <a:t>Гражданское общество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Arial Narrow" pitchFamily="34" charset="0"/>
                        </a:rPr>
                        <a:t>совершенствование системы экологического образования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Arial Narrow" pitchFamily="34" charset="0"/>
                        </a:rPr>
                        <a:t>вовлечение студентов и молодежи обеспечение научно-методической поддержки предприятий в области </a:t>
                      </a:r>
                      <a:r>
                        <a:rPr lang="ru-RU" sz="1800" dirty="0" err="1" smtClean="0">
                          <a:latin typeface="Arial Narrow" pitchFamily="34" charset="0"/>
                        </a:rPr>
                        <a:t>БП</a:t>
                      </a:r>
                      <a:r>
                        <a:rPr lang="ru-RU" sz="1800" dirty="0" smtClean="0">
                          <a:latin typeface="Arial Narrow" pitchFamily="34" charset="0"/>
                        </a:rPr>
                        <a:t>;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Arial Narrow" pitchFamily="34" charset="0"/>
                        </a:rPr>
                        <a:t>развитие современной промышленной и инновационной инфраструктуры;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Arial Narrow" pitchFamily="34" charset="0"/>
                        </a:rPr>
                        <a:t>введение системы формирования целевых установок повышения </a:t>
                      </a:r>
                      <a:r>
                        <a:rPr lang="ru-RU" sz="1800" dirty="0" err="1" smtClean="0">
                          <a:latin typeface="Arial Narrow" pitchFamily="34" charset="0"/>
                        </a:rPr>
                        <a:t>энергоэффективности</a:t>
                      </a:r>
                      <a:endParaRPr lang="ru-RU" sz="1800" dirty="0" smtClean="0">
                        <a:latin typeface="Arial Narrow" pitchFamily="34" charset="0"/>
                      </a:endParaRP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Arial Narrow" pitchFamily="34" charset="0"/>
                        </a:rPr>
                        <a:t>модернизация существующих котельных и котельного оборудования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Arial Narrow" pitchFamily="34" charset="0"/>
                        </a:rPr>
                        <a:t>реконструкция и капитальный ремонт тепловых сетей, сетей горячего и холодного водоснабжения, газопроводов, канализационных сетей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800" dirty="0" smtClean="0">
                          <a:latin typeface="Arial Narrow" pitchFamily="34" charset="0"/>
                        </a:rPr>
                        <a:t>применение нового оборудования, материалов, новейших разработок и технологий при строительстве и реконструкции инженерных сетей</a:t>
                      </a:r>
                      <a:r>
                        <a:rPr lang="ru-RU" sz="1600" dirty="0" smtClean="0">
                          <a:latin typeface="Arial Narrow" pitchFamily="34" charset="0"/>
                        </a:rPr>
                        <a:t>.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повышение роли институтов в решении социально значимых проблем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расширение опыта взаимодействия органов государственной власти с НКО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координация деятельности локальных сообществ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реализация проектов в социальной сфере с использованием механизмов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ГЧП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инициативное бюджетирование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повышение эффективности деятельности НКО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обеспечение открытости государственного и муниципального управления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развитие добровольческих (волонтерских) движений, в которые вовлечены жители разного возраста, в том числе, движения «серебряных волонтеров»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обеспечение информационной поддержки институтов гражданского общества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25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04609"/>
            <a:ext cx="8229600" cy="400110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ru-RU" sz="2000" b="1" dirty="0">
                <a:latin typeface="Arial Narrow" pitchFamily="34" charset="0"/>
                <a:ea typeface="+mn-ea"/>
                <a:cs typeface="+mn-cs"/>
              </a:rPr>
              <a:t>Инновационный сценарий. Механизмы - 2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08860"/>
              </p:ext>
            </p:extLst>
          </p:nvPr>
        </p:nvGraphicFramePr>
        <p:xfrm>
          <a:off x="107504" y="980728"/>
          <a:ext cx="8856985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16026"/>
                <a:gridCol w="3096342"/>
                <a:gridCol w="216026"/>
                <a:gridCol w="2664295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 Narrow" pitchFamily="34" charset="0"/>
                        </a:rPr>
                        <a:t>Инвестиционная стратегия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 Narrow" pitchFamily="34" charset="0"/>
                        </a:rPr>
                        <a:t>Информационное общество</a:t>
                      </a:r>
                      <a:endParaRPr lang="ru-RU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Arial Narrow" pitchFamily="34" charset="0"/>
                        </a:rPr>
                        <a:t>Финансовые механизмы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инструменты по устранению административных барьеров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система проектного управления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формы поддержки инвестиционной и предпринимательской деятельности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реализация кластерной политики (кластер нефтегазодобычи)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создание </a:t>
                      </a:r>
                      <a:r>
                        <a:rPr lang="ru-RU" sz="1600" dirty="0" err="1" smtClean="0">
                          <a:latin typeface="Arial Narrow" pitchFamily="34" charset="0"/>
                        </a:rPr>
                        <a:t>инфраструктурно</a:t>
                      </a:r>
                      <a:r>
                        <a:rPr lang="ru-RU" sz="1600" dirty="0" smtClean="0">
                          <a:latin typeface="Arial Narrow" pitchFamily="34" charset="0"/>
                        </a:rPr>
                        <a:t> обеспеченных инвестиционных площадок</a:t>
                      </a:r>
                    </a:p>
                    <a:p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обеспечение равного доступа граждан и организаций района к современным технологиям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информатизация муниципального управления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подготовка граждан к внедрению высоких технологий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просветительская деятельность, формирующая общественную потребность в их </a:t>
                      </a:r>
                      <a:r>
                        <a:rPr lang="ru-RU" sz="1600" dirty="0" err="1" smtClean="0">
                          <a:latin typeface="Arial Narrow" pitchFamily="34" charset="0"/>
                        </a:rPr>
                        <a:t>развити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рациональное использование бюджетных средств на развитие приоритетных направлений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максимальное привлечение внебюджетных источников финансирования, в т.ч. через развитие механизмов </a:t>
                      </a:r>
                      <a:r>
                        <a:rPr lang="ru-RU" sz="1600" dirty="0" err="1" smtClean="0">
                          <a:latin typeface="Arial Narrow" pitchFamily="34" charset="0"/>
                        </a:rPr>
                        <a:t>муниципально</a:t>
                      </a:r>
                      <a:r>
                        <a:rPr lang="ru-RU" sz="1600" dirty="0" smtClean="0">
                          <a:latin typeface="Arial Narrow" pitchFamily="34" charset="0"/>
                        </a:rPr>
                        <a:t>-частного партнерства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 Narrow" pitchFamily="34" charset="0"/>
                        </a:rPr>
                        <a:t>размещение заказов на поставки товаров, выполнение работ, оказание услуг для муниципальных нужд на конкурсной основе в соответствии с федеральными законами и законами АО</a:t>
                      </a:r>
                    </a:p>
                    <a:p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0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40895"/>
              </p:ext>
            </p:extLst>
          </p:nvPr>
        </p:nvGraphicFramePr>
        <p:xfrm>
          <a:off x="323528" y="1251704"/>
          <a:ext cx="8496945" cy="476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360040"/>
                <a:gridCol w="2808312"/>
                <a:gridCol w="360040"/>
                <a:gridCol w="2232249"/>
              </a:tblGrid>
              <a:tr h="6243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I 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этап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2018-2020 годы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II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этап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2021-2025 годы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III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этап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2026-2030 годы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подготовку к реализации инвестиционных проектов в сферах промышленности, сельского хозяйства и инфраструктурного комплекса;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новых видов деятельности, создание условий для привлечения организаций и предприятий в приоритетных секторах экономики;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эффективности деятельности предприятий путем модернизации оборудования, внедрения новых технологий производства.</a:t>
                      </a:r>
                    </a:p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реализацию инвестиционных проектов в сферах промышленности, сельского хозяйства и инфраструктурного комплекса;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улучшение позиции района в рейтингах инвестиционной активности, рейтингах качества жизни.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реализацию проектов в новых секторах экономики, создание передовых производственных технологий в приоритетных секторах экономики, создание инновационной инфраструктуры для развития бизнеса;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снижение доли нефтегазодобывающего сектора экономики в связи с развитием диверсифицирующих отраслей;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качества жизни населения Нефтеюганского района.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3126904" y="290788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6300192" y="290788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332656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latin typeface="Arial Narrow" panose="020B0606020202030204" pitchFamily="34" charset="0"/>
              </a:rPr>
              <a:t>План мероприятий по реализации Стратегии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6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Оценка финансовых ресурсов, необходимых для реализации </a:t>
            </a:r>
            <a:r>
              <a:rPr lang="ru-RU" sz="2000" b="1" dirty="0" smtClean="0">
                <a:latin typeface="Arial Narrow" panose="020B0606020202030204" pitchFamily="34" charset="0"/>
              </a:rPr>
              <a:t>Стратегии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081708"/>
              </p:ext>
            </p:extLst>
          </p:nvPr>
        </p:nvGraphicFramePr>
        <p:xfrm>
          <a:off x="539552" y="1700808"/>
          <a:ext cx="8229602" cy="4141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911"/>
                <a:gridCol w="2554014"/>
                <a:gridCol w="1354033"/>
                <a:gridCol w="1354033"/>
                <a:gridCol w="1354033"/>
                <a:gridCol w="1094578"/>
              </a:tblGrid>
              <a:tr h="162426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21" marR="8121" marT="81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21" marR="8121" marT="81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21" marR="8121" marT="81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21" marR="8121" marT="81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21" marR="8121" marT="81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  <a:latin typeface="Arial Narrow" panose="020B0606020202030204" pitchFamily="34" charset="0"/>
                        </a:rPr>
                        <a:t>млн. 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8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№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Финансирование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 Narrow" panose="020B0606020202030204" pitchFamily="34" charset="0"/>
                        </a:rPr>
                        <a:t>I </a:t>
                      </a: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этап</a:t>
                      </a:r>
                      <a:b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(2018-2020 гг.)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 Narrow" panose="020B0606020202030204" pitchFamily="34" charset="0"/>
                        </a:rPr>
                        <a:t>II </a:t>
                      </a: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этап</a:t>
                      </a:r>
                      <a:b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(2021-2025 гг.)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Arial Narrow" panose="020B0606020202030204" pitchFamily="34" charset="0"/>
                        </a:rPr>
                        <a:t>III </a:t>
                      </a: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этап</a:t>
                      </a:r>
                      <a:b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(2026-2030 гг.)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ИТОГО</a:t>
                      </a:r>
                      <a:b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(2018-2030 гг.)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48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Всего,</a:t>
                      </a:r>
                      <a:b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в 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435 552,30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849 719,80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1 046 155,20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 Narrow" panose="020B0606020202030204" pitchFamily="34" charset="0"/>
                        </a:rPr>
                        <a:t>2 331 427,30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9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1.1.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финансовое обеспечение реализации муниципальных программ (из всех источников финансирования),</a:t>
                      </a:r>
                      <a:b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в 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3092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18 595,13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25 970,15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27 203,96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71 769,24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8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1.1.1.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средства </a:t>
                      </a: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консолидированного бюджета Нефтеюганского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6184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11 645,89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21 081,25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22 082,80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54 809,94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2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1.2.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инвестиций в основной капитал  (из всех источников финансирования),</a:t>
                      </a:r>
                      <a:b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в 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3092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416 957,20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823 749,70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1 018 951,20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2 259 658,10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2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1.2.1.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Arial Narrow" panose="020B0606020202030204" pitchFamily="34" charset="0"/>
                        </a:rPr>
                        <a:t>объем </a:t>
                      </a:r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инвестиций в основной капитал организаций муниципальной формы собственности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6184" marR="8121" marT="8121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3 157,99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6 525,06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8 327,78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anose="020B0606020202030204" pitchFamily="34" charset="0"/>
                        </a:rPr>
                        <a:t>18 010,83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121" marR="8121" marT="8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01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09446" y="620688"/>
            <a:ext cx="3327719" cy="3213478"/>
            <a:chOff x="308176" y="3455882"/>
            <a:chExt cx="3327720" cy="3213478"/>
          </a:xfrm>
        </p:grpSpPr>
        <p:pic>
          <p:nvPicPr>
            <p:cNvPr id="5" name="Рисунок 4"/>
            <p:cNvPicPr/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8176" y="3789040"/>
              <a:ext cx="3327720" cy="2880320"/>
            </a:xfrm>
            <a:prstGeom prst="rect">
              <a:avLst/>
            </a:prstGeom>
          </p:spPr>
        </p:pic>
        <p:sp>
          <p:nvSpPr>
            <p:cNvPr id="7" name="Прямоугольник 6"/>
            <p:cNvSpPr/>
            <p:nvPr/>
          </p:nvSpPr>
          <p:spPr>
            <a:xfrm>
              <a:off x="308176" y="3455882"/>
              <a:ext cx="332772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Структура доходов бюджета, млн. </a:t>
              </a:r>
              <a:r>
                <a:rPr lang="ru-RU" sz="1600" dirty="0" smtClean="0">
                  <a:latin typeface="Arial Narrow" panose="020B0606020202030204" pitchFamily="34" charset="0"/>
                </a:rPr>
                <a:t>руб.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271953" y="620688"/>
            <a:ext cx="3898356" cy="5667825"/>
            <a:chOff x="5642196" y="3466452"/>
            <a:chExt cx="3898356" cy="3238227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1881680295"/>
                </p:ext>
              </p:extLst>
            </p:nvPr>
          </p:nvGraphicFramePr>
          <p:xfrm>
            <a:off x="5642196" y="3574263"/>
            <a:ext cx="3610603" cy="31304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5652120" y="3466452"/>
              <a:ext cx="388843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Структура расходов </a:t>
              </a:r>
              <a:r>
                <a:rPr lang="ru-RU" sz="1600" dirty="0" smtClean="0">
                  <a:latin typeface="Arial Narrow" panose="020B0606020202030204" pitchFamily="34" charset="0"/>
                </a:rPr>
                <a:t>бюджета, </a:t>
              </a:r>
              <a:r>
                <a:rPr lang="ru-RU" sz="1600" dirty="0">
                  <a:latin typeface="Arial Narrow" panose="020B0606020202030204" pitchFamily="34" charset="0"/>
                </a:rPr>
                <a:t>млн. </a:t>
              </a:r>
              <a:r>
                <a:rPr lang="ru-RU" sz="1600" dirty="0" smtClean="0">
                  <a:latin typeface="Arial Narrow" panose="020B0606020202030204" pitchFamily="34" charset="0"/>
                </a:rPr>
                <a:t>руб.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39552" y="12271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Бюджет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pic>
        <p:nvPicPr>
          <p:cNvPr id="13" name="Рисунок 12"/>
          <p:cNvPicPr/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584" y="3834165"/>
            <a:ext cx="2376264" cy="296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9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31696" y="188640"/>
            <a:ext cx="4443374" cy="2714818"/>
            <a:chOff x="5633730" y="101323"/>
            <a:chExt cx="5051400" cy="2714818"/>
          </a:xfrm>
        </p:grpSpPr>
        <p:graphicFrame>
          <p:nvGraphicFramePr>
            <p:cNvPr id="5" name="Диаграмма 4"/>
            <p:cNvGraphicFramePr/>
            <p:nvPr>
              <p:extLst>
                <p:ext uri="{D42A27DB-BD31-4B8C-83A1-F6EECF244321}">
                  <p14:modId xmlns:p14="http://schemas.microsoft.com/office/powerpoint/2010/main" val="3693029864"/>
                </p:ext>
              </p:extLst>
            </p:nvPr>
          </p:nvGraphicFramePr>
          <p:xfrm>
            <a:off x="5652120" y="332656"/>
            <a:ext cx="5033010" cy="24834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Прямоугольник 5"/>
            <p:cNvSpPr/>
            <p:nvPr/>
          </p:nvSpPr>
          <p:spPr>
            <a:xfrm>
              <a:off x="5633730" y="101323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Обрабатывающие производства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4572000" y="260648"/>
            <a:ext cx="4346703" cy="2851180"/>
            <a:chOff x="5725938" y="370106"/>
            <a:chExt cx="5261610" cy="2851180"/>
          </a:xfrm>
        </p:grpSpPr>
        <p:graphicFrame>
          <p:nvGraphicFramePr>
            <p:cNvPr id="8" name="Диаграмма 7"/>
            <p:cNvGraphicFramePr/>
            <p:nvPr>
              <p:extLst>
                <p:ext uri="{D42A27DB-BD31-4B8C-83A1-F6EECF244321}">
                  <p14:modId xmlns:p14="http://schemas.microsoft.com/office/powerpoint/2010/main" val="2751361964"/>
                </p:ext>
              </p:extLst>
            </p:nvPr>
          </p:nvGraphicFramePr>
          <p:xfrm>
            <a:off x="5725938" y="991166"/>
            <a:ext cx="5261610" cy="22301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6336089" y="370106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Добывающие производство</a:t>
              </a:r>
            </a:p>
          </p:txBody>
        </p:sp>
      </p:grpSp>
      <p:pic>
        <p:nvPicPr>
          <p:cNvPr id="10" name="Рисунок 9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3861048"/>
            <a:ext cx="5974080" cy="261556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55576" y="293771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Динамика среднемесячной заработной платы работников организаций в 2011-2016 гг., руб. </a:t>
            </a:r>
          </a:p>
        </p:txBody>
      </p:sp>
    </p:spTree>
    <p:extLst>
      <p:ext uri="{BB962C8B-B14F-4D97-AF65-F5344CB8AC3E}">
        <p14:creationId xmlns:p14="http://schemas.microsoft.com/office/powerpoint/2010/main" val="417799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Arial Narrow" pitchFamily="34" charset="0"/>
              </a:rPr>
              <a:t>Демография и миграция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2877" y="854758"/>
            <a:ext cx="41751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Структура населения: увеличение числа лиц старше трудоспособного возраста и моложе трудоспособного возраста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</a:rPr>
              <a:t>Снижение рождаемости, старение населения (общероссийский тренд)</a:t>
            </a:r>
            <a:endParaRPr lang="ru-RU" dirty="0">
              <a:latin typeface="Arial Narrow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79512" y="2666722"/>
            <a:ext cx="4464496" cy="4146654"/>
            <a:chOff x="179512" y="2348880"/>
            <a:chExt cx="4464496" cy="4146654"/>
          </a:xfrm>
        </p:grpSpPr>
        <p:graphicFrame>
          <p:nvGraphicFramePr>
            <p:cNvPr id="7" name="Диаграмма 6"/>
            <p:cNvGraphicFramePr/>
            <p:nvPr>
              <p:extLst>
                <p:ext uri="{D42A27DB-BD31-4B8C-83A1-F6EECF244321}">
                  <p14:modId xmlns:p14="http://schemas.microsoft.com/office/powerpoint/2010/main" val="1657143719"/>
                </p:ext>
              </p:extLst>
            </p:nvPr>
          </p:nvGraphicFramePr>
          <p:xfrm>
            <a:off x="179512" y="2636912"/>
            <a:ext cx="4392488" cy="38586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252879" y="2348880"/>
              <a:ext cx="4391129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 smtClean="0">
                  <a:latin typeface="Arial Narrow" panose="020B0606020202030204" pitchFamily="34" charset="0"/>
                </a:rPr>
                <a:t>Структура населения, % к общему объёму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4697295" y="692696"/>
            <a:ext cx="4482897" cy="2984485"/>
            <a:chOff x="4697295" y="523419"/>
            <a:chExt cx="4482897" cy="2984485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1668917708"/>
                </p:ext>
              </p:extLst>
            </p:nvPr>
          </p:nvGraphicFramePr>
          <p:xfrm>
            <a:off x="4697295" y="764704"/>
            <a:ext cx="4427984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Прямоугольник 9"/>
            <p:cNvSpPr/>
            <p:nvPr/>
          </p:nvSpPr>
          <p:spPr>
            <a:xfrm>
              <a:off x="4789063" y="523419"/>
              <a:ext cx="4391129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 smtClean="0">
                  <a:latin typeface="Arial Narrow" panose="020B0606020202030204" pitchFamily="34" charset="0"/>
                </a:rPr>
                <a:t>Смертность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788024" y="3854152"/>
            <a:ext cx="4423177" cy="3031232"/>
            <a:chOff x="4788024" y="3501008"/>
            <a:chExt cx="4423177" cy="3031232"/>
          </a:xfrm>
        </p:grpSpPr>
        <p:graphicFrame>
          <p:nvGraphicFramePr>
            <p:cNvPr id="5" name="Диаграмма 4"/>
            <p:cNvGraphicFramePr/>
            <p:nvPr>
              <p:extLst>
                <p:ext uri="{D42A27DB-BD31-4B8C-83A1-F6EECF244321}">
                  <p14:modId xmlns:p14="http://schemas.microsoft.com/office/powerpoint/2010/main" val="4207639581"/>
                </p:ext>
              </p:extLst>
            </p:nvPr>
          </p:nvGraphicFramePr>
          <p:xfrm>
            <a:off x="4788024" y="3789040"/>
            <a:ext cx="4335432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1" name="Прямоугольник 10"/>
            <p:cNvSpPr/>
            <p:nvPr/>
          </p:nvSpPr>
          <p:spPr>
            <a:xfrm>
              <a:off x="4820072" y="3501008"/>
              <a:ext cx="4391129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 smtClean="0">
                  <a:latin typeface="Arial Narrow" panose="020B0606020202030204" pitchFamily="34" charset="0"/>
                </a:rPr>
                <a:t>Рождаемость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695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880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>
                <a:latin typeface="Arial Narrow" pitchFamily="34" charset="0"/>
              </a:rPr>
              <a:t>Социальная сфера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44102" y="610136"/>
            <a:ext cx="359239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Недостаточная обеспеченность сельского населения врачами и медицинским </a:t>
            </a:r>
            <a:r>
              <a:rPr lang="ru-RU" sz="1600" dirty="0" smtClean="0">
                <a:latin typeface="Arial Narrow" pitchFamily="34" charset="0"/>
              </a:rPr>
              <a:t>персоналом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>
                <a:latin typeface="Arial Narrow" pitchFamily="34" charset="0"/>
              </a:rPr>
              <a:t>Рост численности детей в ДОУ и школах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>
                <a:latin typeface="Arial Narrow" pitchFamily="34" charset="0"/>
              </a:rPr>
              <a:t>Спад </a:t>
            </a:r>
            <a:r>
              <a:rPr lang="ru-RU" sz="1600" dirty="0">
                <a:latin typeface="Arial Narrow" pitchFamily="34" charset="0"/>
              </a:rPr>
              <a:t>количества  детей, подростков и юношей, занимающихся в детско-юношеских  спортивных </a:t>
            </a:r>
            <a:r>
              <a:rPr lang="ru-RU" sz="1600" dirty="0" smtClean="0">
                <a:latin typeface="Arial Narrow" pitchFamily="34" charset="0"/>
              </a:rPr>
              <a:t>школах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>
                <a:latin typeface="Arial Narrow" pitchFamily="34" charset="0"/>
              </a:rPr>
              <a:t>С</a:t>
            </a:r>
            <a:r>
              <a:rPr lang="ru-RU" sz="1600" dirty="0" smtClean="0">
                <a:latin typeface="Arial Narrow" pitchFamily="34" charset="0"/>
              </a:rPr>
              <a:t>нижение </a:t>
            </a:r>
            <a:r>
              <a:rPr lang="ru-RU" sz="1600" dirty="0">
                <a:latin typeface="Arial Narrow" pitchFamily="34" charset="0"/>
              </a:rPr>
              <a:t>числа работников культурно-досуговых учреждений</a:t>
            </a:r>
            <a:endParaRPr lang="ru-RU" sz="1600" dirty="0" smtClean="0">
              <a:latin typeface="Arial Narrow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>
                <a:latin typeface="Arial Narrow" pitchFamily="34" charset="0"/>
              </a:rPr>
              <a:t>Недостаточные темпы </a:t>
            </a:r>
            <a:r>
              <a:rPr lang="ru-RU" sz="1600" dirty="0">
                <a:latin typeface="Arial Narrow" pitchFamily="34" charset="0"/>
              </a:rPr>
              <a:t>развития жилищно-коммунальной </a:t>
            </a:r>
            <a:r>
              <a:rPr lang="ru-RU" sz="1600" dirty="0" smtClean="0">
                <a:latin typeface="Arial Narrow" pitchFamily="34" charset="0"/>
              </a:rPr>
              <a:t>инфраструктуры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 smtClean="0">
                <a:latin typeface="Arial Narrow" pitchFamily="34" charset="0"/>
              </a:rPr>
              <a:t>Высокий уровень </a:t>
            </a:r>
            <a:r>
              <a:rPr lang="ru-RU" sz="1600" dirty="0">
                <a:latin typeface="Arial Narrow" pitchFamily="34" charset="0"/>
              </a:rPr>
              <a:t>износа основных фондов коммунальной </a:t>
            </a:r>
            <a:r>
              <a:rPr lang="ru-RU" sz="1600" dirty="0" smtClean="0">
                <a:latin typeface="Arial Narrow" pitchFamily="34" charset="0"/>
              </a:rPr>
              <a:t>инфраструктуры</a:t>
            </a:r>
            <a:endParaRPr lang="ru-RU" sz="1600" dirty="0">
              <a:latin typeface="Arial Narrow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 Narrow" pitchFamily="34" charset="0"/>
              </a:rPr>
              <a:t>Низкие </a:t>
            </a:r>
            <a:r>
              <a:rPr lang="ru-RU" sz="1600" dirty="0">
                <a:latin typeface="Arial Narrow" pitchFamily="34" charset="0"/>
              </a:rPr>
              <a:t>темпы жилищного строительства, связанные с низкой заинтересованностью частных инвесторов в реализации проектов жилищного строительства на территории </a:t>
            </a:r>
            <a:r>
              <a:rPr lang="ru-RU" sz="1600" dirty="0" smtClean="0">
                <a:latin typeface="Arial Narrow" pitchFamily="34" charset="0"/>
              </a:rPr>
              <a:t>района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 Narrow" pitchFamily="34" charset="0"/>
              </a:rPr>
              <a:t>Низкий </a:t>
            </a:r>
            <a:r>
              <a:rPr lang="ru-RU" sz="1600" dirty="0">
                <a:latin typeface="Arial Narrow" pitchFamily="34" charset="0"/>
              </a:rPr>
              <a:t>уровень предложения жилья с различными потребительскими характеристиками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25987954"/>
              </p:ext>
            </p:extLst>
          </p:nvPr>
        </p:nvGraphicFramePr>
        <p:xfrm>
          <a:off x="251520" y="924607"/>
          <a:ext cx="504056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3744" y="6902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Narrow" pitchFamily="34" charset="0"/>
              </a:rPr>
              <a:t>Здравоохранение</a:t>
            </a:r>
            <a:endParaRPr lang="ru-RU" dirty="0">
              <a:latin typeface="Arial Narrow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51520" y="3617030"/>
            <a:ext cx="5088255" cy="3124338"/>
            <a:chOff x="107504" y="3617030"/>
            <a:chExt cx="5088255" cy="3124338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2648189659"/>
                </p:ext>
              </p:extLst>
            </p:nvPr>
          </p:nvGraphicFramePr>
          <p:xfrm>
            <a:off x="107504" y="4077072"/>
            <a:ext cx="5088255" cy="26642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251520" y="3617030"/>
              <a:ext cx="1660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latin typeface="Arial Narrow" pitchFamily="34" charset="0"/>
                </a:rPr>
                <a:t>О</a:t>
              </a:r>
              <a:r>
                <a:rPr lang="ru-RU" dirty="0" smtClean="0">
                  <a:latin typeface="Arial Narrow" pitchFamily="34" charset="0"/>
                </a:rPr>
                <a:t>бразование</a:t>
              </a:r>
              <a:endParaRPr lang="ru-RU" dirty="0"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577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252213" y="1928373"/>
            <a:ext cx="4391795" cy="2520280"/>
            <a:chOff x="250827" y="853410"/>
            <a:chExt cx="4572693" cy="2520280"/>
          </a:xfrm>
        </p:grpSpPr>
        <p:graphicFrame>
          <p:nvGraphicFramePr>
            <p:cNvPr id="4" name="Диаграмма 3"/>
            <p:cNvGraphicFramePr/>
            <p:nvPr>
              <p:extLst>
                <p:ext uri="{D42A27DB-BD31-4B8C-83A1-F6EECF244321}">
                  <p14:modId xmlns:p14="http://schemas.microsoft.com/office/powerpoint/2010/main" val="3866753528"/>
                </p:ext>
              </p:extLst>
            </p:nvPr>
          </p:nvGraphicFramePr>
          <p:xfrm>
            <a:off x="250827" y="1083880"/>
            <a:ext cx="4465190" cy="22898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Прямоугольник 4"/>
            <p:cNvSpPr/>
            <p:nvPr/>
          </p:nvSpPr>
          <p:spPr>
            <a:xfrm>
              <a:off x="251520" y="853410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 smtClean="0">
                  <a:latin typeface="Arial Narrow" panose="020B0606020202030204" pitchFamily="34" charset="0"/>
                </a:rPr>
                <a:t>Промышленное производство (все отрасли)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52879" y="4520661"/>
            <a:ext cx="4571999" cy="2364723"/>
            <a:chOff x="5752187" y="3426132"/>
            <a:chExt cx="4998444" cy="2297247"/>
          </a:xfrm>
        </p:grpSpPr>
        <p:graphicFrame>
          <p:nvGraphicFramePr>
            <p:cNvPr id="10" name="Диаграмма 9"/>
            <p:cNvGraphicFramePr/>
            <p:nvPr>
              <p:extLst>
                <p:ext uri="{D42A27DB-BD31-4B8C-83A1-F6EECF244321}">
                  <p14:modId xmlns:p14="http://schemas.microsoft.com/office/powerpoint/2010/main" val="2967036075"/>
                </p:ext>
              </p:extLst>
            </p:nvPr>
          </p:nvGraphicFramePr>
          <p:xfrm>
            <a:off x="5793821" y="3645024"/>
            <a:ext cx="4956810" cy="20783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" name="Прямоугольник 10"/>
            <p:cNvSpPr/>
            <p:nvPr/>
          </p:nvSpPr>
          <p:spPr>
            <a:xfrm>
              <a:off x="5752187" y="3426132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Агропромышленные хозяйства всех категорий</a:t>
              </a: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539552" y="12271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Экономика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548680"/>
            <a:ext cx="88680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</a:rPr>
              <a:t>Высокая концентрация промышленного </a:t>
            </a:r>
            <a:r>
              <a:rPr lang="ru-RU" sz="1400" dirty="0" smtClean="0">
                <a:latin typeface="Arial Narrow" panose="020B0606020202030204" pitchFamily="34" charset="0"/>
              </a:rPr>
              <a:t>производства, инвестиций  и трудовых ресурсов в </a:t>
            </a:r>
            <a:r>
              <a:rPr lang="ru-RU" sz="1400" dirty="0">
                <a:latin typeface="Arial Narrow" panose="020B0606020202030204" pitchFamily="34" charset="0"/>
              </a:rPr>
              <a:t>добывающем (нефтегазовом) секторе или обслуживании добывающего </a:t>
            </a:r>
            <a:r>
              <a:rPr lang="ru-RU" sz="1400" dirty="0" smtClean="0">
                <a:latin typeface="Arial Narrow" panose="020B0606020202030204" pitchFamily="34" charset="0"/>
              </a:rPr>
              <a:t>сектора;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</a:rPr>
              <a:t>Недостаточное развитие обрабатывающей промышленности, не связанной с обслуживанием нефтегазового сектора;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</a:rPr>
              <a:t>Ориентация предприятий лесопромышленного комплекса на </a:t>
            </a:r>
            <a:r>
              <a:rPr lang="ru-RU" sz="1400" dirty="0" smtClean="0">
                <a:latin typeface="Arial Narrow" panose="020B0606020202030204" pitchFamily="34" charset="0"/>
              </a:rPr>
              <a:t>продукцию с </a:t>
            </a:r>
            <a:r>
              <a:rPr lang="ru-RU" sz="1400" dirty="0">
                <a:latin typeface="Arial Narrow" panose="020B0606020202030204" pitchFamily="34" charset="0"/>
              </a:rPr>
              <a:t>низкой добавленной </a:t>
            </a:r>
            <a:r>
              <a:rPr lang="ru-RU" sz="1400" dirty="0" smtClean="0">
                <a:latin typeface="Arial Narrow" panose="020B0606020202030204" pitchFamily="34" charset="0"/>
              </a:rPr>
              <a:t>стоимостью;</a:t>
            </a:r>
            <a:endParaRPr lang="ru-RU" sz="1400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 Narrow" panose="020B0606020202030204" pitchFamily="34" charset="0"/>
              </a:rPr>
              <a:t>Недостаточно </a:t>
            </a:r>
            <a:r>
              <a:rPr lang="ru-RU" sz="1400" dirty="0">
                <a:latin typeface="Arial Narrow" panose="020B0606020202030204" pitchFamily="34" charset="0"/>
              </a:rPr>
              <a:t>развита переработка сельскохозяйственной </a:t>
            </a:r>
            <a:r>
              <a:rPr lang="ru-RU" sz="1400" dirty="0" smtClean="0">
                <a:latin typeface="Arial Narrow" panose="020B0606020202030204" pitchFamily="34" charset="0"/>
              </a:rPr>
              <a:t>продукции  и высокая </a:t>
            </a:r>
            <a:r>
              <a:rPr lang="ru-RU" sz="1400" dirty="0">
                <a:latin typeface="Arial Narrow" panose="020B0606020202030204" pitchFamily="34" charset="0"/>
              </a:rPr>
              <a:t>себестоимость сельскохозяйственного </a:t>
            </a:r>
            <a:r>
              <a:rPr lang="ru-RU" sz="1400" dirty="0" smtClean="0">
                <a:latin typeface="Arial Narrow" panose="020B0606020202030204" pitchFamily="34" charset="0"/>
              </a:rPr>
              <a:t>производства.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4752528" y="1928373"/>
            <a:ext cx="4572000" cy="2376264"/>
            <a:chOff x="4932040" y="1700808"/>
            <a:chExt cx="4572000" cy="2376264"/>
          </a:xfrm>
        </p:grpSpPr>
        <p:graphicFrame>
          <p:nvGraphicFramePr>
            <p:cNvPr id="19" name="Диаграмма 18"/>
            <p:cNvGraphicFramePr/>
            <p:nvPr>
              <p:extLst>
                <p:ext uri="{D42A27DB-BD31-4B8C-83A1-F6EECF244321}">
                  <p14:modId xmlns:p14="http://schemas.microsoft.com/office/powerpoint/2010/main" val="951921551"/>
                </p:ext>
              </p:extLst>
            </p:nvPr>
          </p:nvGraphicFramePr>
          <p:xfrm>
            <a:off x="4932040" y="1883369"/>
            <a:ext cx="4211960" cy="21937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0" name="Прямоугольник 19"/>
            <p:cNvSpPr/>
            <p:nvPr/>
          </p:nvSpPr>
          <p:spPr>
            <a:xfrm>
              <a:off x="4932040" y="1700808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Объем инвестиции в основной капитал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860032" y="4304637"/>
            <a:ext cx="4608512" cy="2509644"/>
            <a:chOff x="4788024" y="4221088"/>
            <a:chExt cx="4608512" cy="2509644"/>
          </a:xfrm>
        </p:grpSpPr>
        <p:graphicFrame>
          <p:nvGraphicFramePr>
            <p:cNvPr id="22" name="Диаграмма 21"/>
            <p:cNvGraphicFramePr/>
            <p:nvPr>
              <p:extLst>
                <p:ext uri="{D42A27DB-BD31-4B8C-83A1-F6EECF244321}">
                  <p14:modId xmlns:p14="http://schemas.microsoft.com/office/powerpoint/2010/main" val="555687551"/>
                </p:ext>
              </p:extLst>
            </p:nvPr>
          </p:nvGraphicFramePr>
          <p:xfrm>
            <a:off x="4788024" y="4437112"/>
            <a:ext cx="4176464" cy="22936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3" name="Прямоугольник 22"/>
            <p:cNvSpPr/>
            <p:nvPr/>
          </p:nvSpPr>
          <p:spPr>
            <a:xfrm>
              <a:off x="4824536" y="4221088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Среднегодовая численность занятых в экономике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854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35496" y="1916832"/>
            <a:ext cx="4176464" cy="2358514"/>
            <a:chOff x="3123637" y="1340768"/>
            <a:chExt cx="4652211" cy="2358514"/>
          </a:xfrm>
        </p:grpSpPr>
        <p:graphicFrame>
          <p:nvGraphicFramePr>
            <p:cNvPr id="6" name="Диаграмма 5"/>
            <p:cNvGraphicFramePr/>
            <p:nvPr>
              <p:extLst>
                <p:ext uri="{D42A27DB-BD31-4B8C-83A1-F6EECF244321}">
                  <p14:modId xmlns:p14="http://schemas.microsoft.com/office/powerpoint/2010/main" val="371491706"/>
                </p:ext>
              </p:extLst>
            </p:nvPr>
          </p:nvGraphicFramePr>
          <p:xfrm>
            <a:off x="3203848" y="1556792"/>
            <a:ext cx="4464496" cy="21424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Прямоугольник 6"/>
            <p:cNvSpPr/>
            <p:nvPr/>
          </p:nvSpPr>
          <p:spPr>
            <a:xfrm>
              <a:off x="3123637" y="1340768"/>
              <a:ext cx="465221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atin typeface="Arial Narrow" panose="020B0606020202030204" pitchFamily="34" charset="0"/>
                </a:rPr>
                <a:t>Объём строительных работ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427984" y="1628800"/>
            <a:ext cx="4680520" cy="2796510"/>
            <a:chOff x="107504" y="2708920"/>
            <a:chExt cx="4680520" cy="2796510"/>
          </a:xfrm>
        </p:grpSpPr>
        <p:graphicFrame>
          <p:nvGraphicFramePr>
            <p:cNvPr id="8" name="Диаграмма 7"/>
            <p:cNvGraphicFramePr/>
            <p:nvPr>
              <p:extLst>
                <p:ext uri="{D42A27DB-BD31-4B8C-83A1-F6EECF244321}">
                  <p14:modId xmlns:p14="http://schemas.microsoft.com/office/powerpoint/2010/main" val="4231504239"/>
                </p:ext>
              </p:extLst>
            </p:nvPr>
          </p:nvGraphicFramePr>
          <p:xfrm>
            <a:off x="133908" y="2967335"/>
            <a:ext cx="4654116" cy="25380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107504" y="2708920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Жилищное строительство 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572000" y="4437112"/>
            <a:ext cx="4068251" cy="2472814"/>
            <a:chOff x="467544" y="3717032"/>
            <a:chExt cx="5054140" cy="2472814"/>
          </a:xfrm>
        </p:grpSpPr>
        <p:graphicFrame>
          <p:nvGraphicFramePr>
            <p:cNvPr id="17" name="Диаграмма 16"/>
            <p:cNvGraphicFramePr/>
            <p:nvPr>
              <p:extLst>
                <p:ext uri="{D42A27DB-BD31-4B8C-83A1-F6EECF244321}">
                  <p14:modId xmlns:p14="http://schemas.microsoft.com/office/powerpoint/2010/main" val="2725769204"/>
                </p:ext>
              </p:extLst>
            </p:nvPr>
          </p:nvGraphicFramePr>
          <p:xfrm>
            <a:off x="488674" y="3933056"/>
            <a:ext cx="5033010" cy="22567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8" name="Прямоугольник 17"/>
            <p:cNvSpPr/>
            <p:nvPr/>
          </p:nvSpPr>
          <p:spPr>
            <a:xfrm>
              <a:off x="467544" y="3717032"/>
              <a:ext cx="4572000" cy="33855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Оборот розничной торговли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07504" y="4293096"/>
            <a:ext cx="4392488" cy="2660516"/>
            <a:chOff x="2123728" y="2492896"/>
            <a:chExt cx="5276850" cy="2660516"/>
          </a:xfrm>
        </p:grpSpPr>
        <p:graphicFrame>
          <p:nvGraphicFramePr>
            <p:cNvPr id="20" name="Диаграмма 19"/>
            <p:cNvGraphicFramePr/>
            <p:nvPr>
              <p:extLst>
                <p:ext uri="{D42A27DB-BD31-4B8C-83A1-F6EECF244321}">
                  <p14:modId xmlns:p14="http://schemas.microsoft.com/office/powerpoint/2010/main" val="3665182219"/>
                </p:ext>
              </p:extLst>
            </p:nvPr>
          </p:nvGraphicFramePr>
          <p:xfrm>
            <a:off x="2123728" y="2996952"/>
            <a:ext cx="5276850" cy="215646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1" name="Прямоугольник 20"/>
            <p:cNvSpPr/>
            <p:nvPr/>
          </p:nvSpPr>
          <p:spPr>
            <a:xfrm>
              <a:off x="2123728" y="2492896"/>
              <a:ext cx="527685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>
                  <a:latin typeface="Arial Narrow" panose="020B0606020202030204" pitchFamily="34" charset="0"/>
                </a:rPr>
                <a:t>Оборот малых и средних предприятий, </a:t>
              </a:r>
              <a:r>
                <a:rPr lang="ru-RU" sz="1600" dirty="0" smtClean="0">
                  <a:latin typeface="Arial Narrow" panose="020B0606020202030204" pitchFamily="34" charset="0"/>
                </a:rPr>
                <a:t>включая </a:t>
              </a:r>
              <a:r>
                <a:rPr lang="ru-RU" sz="1600" dirty="0">
                  <a:latin typeface="Arial Narrow" panose="020B0606020202030204" pitchFamily="34" charset="0"/>
                </a:rPr>
                <a:t>микропредприятия</a:t>
              </a: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79512" y="476672"/>
            <a:ext cx="88680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 Narrow" panose="020B0606020202030204" pitchFamily="34" charset="0"/>
              </a:rPr>
              <a:t>Доминирование промышленного и инфраструктурного строительства;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 Narrow" panose="020B0606020202030204" pitchFamily="34" charset="0"/>
              </a:rPr>
              <a:t>Сокращение ввода жилых домов и числа выданных разрешений на строительство, высокий износ жилого фонда;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rial Narrow" panose="020B0606020202030204" pitchFamily="34" charset="0"/>
              </a:rPr>
              <a:t>Концентрация </a:t>
            </a:r>
            <a:r>
              <a:rPr lang="ru-RU" sz="1400" dirty="0">
                <a:latin typeface="Arial Narrow" panose="020B0606020202030204" pitchFamily="34" charset="0"/>
              </a:rPr>
              <a:t>СМСП в отраслях потребительского спроса, недостаточный уровень внутрирайонного спроса на продукцию СМСП</a:t>
            </a:r>
            <a:r>
              <a:rPr lang="ru-RU" sz="1400" dirty="0" smtClean="0">
                <a:latin typeface="Arial Narrow" panose="020B0606020202030204" pitchFamily="34" charset="0"/>
              </a:rPr>
              <a:t>;</a:t>
            </a:r>
            <a:endParaRPr lang="ru-RU" sz="1400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</a:rPr>
              <a:t>Недостаточный ассортимент производимых в районе высококачественных потребительских товаров, </a:t>
            </a:r>
            <a:r>
              <a:rPr lang="ru-RU" sz="1400" dirty="0" smtClean="0">
                <a:latin typeface="Arial Narrow" panose="020B0606020202030204" pitchFamily="34" charset="0"/>
              </a:rPr>
              <a:t>оказания  бытовых услуг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9552" y="12271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Экономика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5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9317" y="3284984"/>
            <a:ext cx="4176464" cy="318970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5536" y="188640"/>
            <a:ext cx="8205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Миграция населения и пространственное </a:t>
            </a:r>
            <a:r>
              <a:rPr lang="ru-RU" sz="2000" b="1" dirty="0">
                <a:latin typeface="Arial Narrow" panose="020B0606020202030204" pitchFamily="34" charset="0"/>
              </a:rPr>
              <a:t>развитие агломераций Сургут-Нефтеюганск </a:t>
            </a:r>
            <a:r>
              <a:rPr lang="ru-RU" sz="2000" b="1" dirty="0" smtClean="0">
                <a:latin typeface="Arial Narrow" panose="020B0606020202030204" pitchFamily="34" charset="0"/>
              </a:rPr>
              <a:t>и  </a:t>
            </a:r>
            <a:r>
              <a:rPr lang="ru-RU" sz="2000" b="1" dirty="0">
                <a:latin typeface="Arial Narrow" panose="020B0606020202030204" pitchFamily="34" charset="0"/>
              </a:rPr>
              <a:t>Большой Ханты-Мансийск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00380"/>
              </p:ext>
            </p:extLst>
          </p:nvPr>
        </p:nvGraphicFramePr>
        <p:xfrm>
          <a:off x="179513" y="3888633"/>
          <a:ext cx="4466136" cy="26293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33486"/>
                <a:gridCol w="377281"/>
                <a:gridCol w="377281"/>
                <a:gridCol w="440162"/>
                <a:gridCol w="377281"/>
                <a:gridCol w="377281"/>
                <a:gridCol w="373612"/>
                <a:gridCol w="1009752"/>
              </a:tblGrid>
              <a:tr h="206341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человек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6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Муниципальное образование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2011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2012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2014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2015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2016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Накопленный </a:t>
                      </a:r>
                      <a:r>
                        <a:rPr lang="ru-RU" sz="1100" u="none" strike="noStrike" dirty="0" err="1">
                          <a:effectLst/>
                          <a:latin typeface="Arial Narrow" panose="020B0606020202030204" pitchFamily="34" charset="0"/>
                        </a:rPr>
                        <a:t>МП</a:t>
                      </a:r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 в 2011-2016 гг.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70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 err="1">
                          <a:effectLst/>
                          <a:latin typeface="Arial Narrow" panose="020B0606020202030204" pitchFamily="34" charset="0"/>
                        </a:rPr>
                        <a:t>Нефтеюганский</a:t>
                      </a:r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-727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-443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-602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-23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-1 499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370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г. Нефтеюганск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820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-477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-1 186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1 637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-1 163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-134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-3 777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370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 err="1">
                          <a:effectLst/>
                          <a:latin typeface="Arial Narrow" panose="020B0606020202030204" pitchFamily="34" charset="0"/>
                        </a:rPr>
                        <a:t>Сургутский</a:t>
                      </a:r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1 703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1 336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-592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-1 103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-344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-1 778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-778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47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г. Сургут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4 250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4 203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2 101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3 657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2 950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7 071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24 232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62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Ханты-Мансийский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643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-176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-157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-426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-188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-19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</a:rPr>
                        <a:t>-323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47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u="none" strike="noStrike">
                          <a:effectLst/>
                          <a:latin typeface="Arial Narrow" panose="020B0606020202030204" pitchFamily="34" charset="0"/>
                        </a:rPr>
                        <a:t>г. Ханты-Мансийск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3 446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4 795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1 359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649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459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638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anose="020B0606020202030204" pitchFamily="34" charset="0"/>
                        </a:rPr>
                        <a:t>11 346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857" marR="8857" marT="88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8979" y="35595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Динамика </a:t>
            </a:r>
            <a:r>
              <a:rPr lang="ru-RU" dirty="0" smtClean="0">
                <a:latin typeface="Arial Narrow" panose="020B0606020202030204" pitchFamily="34" charset="0"/>
              </a:rPr>
              <a:t>миграционного прироста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975902"/>
            <a:ext cx="84216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 panose="020B0606020202030204" pitchFamily="34" charset="0"/>
              </a:rPr>
              <a:t>Потенциальное усиление роли г. Сургут в пространственном и социально-экономическом развитии агломерации Сургут-Нефтеюганск и округа</a:t>
            </a:r>
            <a:r>
              <a:rPr lang="ru-RU" dirty="0" smtClean="0">
                <a:latin typeface="Arial Narrow" panose="020B060602020203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 Narrow" panose="020B0606020202030204" pitchFamily="34" charset="0"/>
              </a:rPr>
              <a:t>Отток населения Нефтеюганского района;</a:t>
            </a:r>
            <a:endParaRPr lang="ru-RU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 panose="020B0606020202030204" pitchFamily="34" charset="0"/>
              </a:rPr>
              <a:t>Низкая транспортная связность поселений района, обусловленная неразвитыми внутрирайонными экономическими </a:t>
            </a:r>
            <a:r>
              <a:rPr lang="ru-RU" dirty="0" smtClean="0">
                <a:latin typeface="Arial Narrow" panose="020B0606020202030204" pitchFamily="34" charset="0"/>
              </a:rPr>
              <a:t>связями.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latin typeface="Arial Narrow" panose="020B0606020202030204" pitchFamily="34" charset="0"/>
            </a:endParaRPr>
          </a:p>
          <a:p>
            <a:r>
              <a:rPr lang="ru-RU" b="1" dirty="0" smtClean="0">
                <a:latin typeface="Arial Narrow" panose="020B0606020202030204" pitchFamily="34" charset="0"/>
              </a:rPr>
              <a:t>Риски </a:t>
            </a:r>
            <a:r>
              <a:rPr lang="ru-RU" b="1" dirty="0">
                <a:latin typeface="Arial Narrow" panose="020B0606020202030204" pitchFamily="34" charset="0"/>
              </a:rPr>
              <a:t>для рынка труда и стабилизации численности населения Нефтеюганского </a:t>
            </a:r>
            <a:r>
              <a:rPr lang="ru-RU" b="1" dirty="0" smtClean="0">
                <a:latin typeface="Arial Narrow" panose="020B0606020202030204" pitchFamily="34" charset="0"/>
              </a:rPr>
              <a:t>района.</a:t>
            </a:r>
            <a:endParaRPr lang="ru-RU" b="1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1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179512" y="1484784"/>
            <a:ext cx="8784976" cy="1152128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9512" y="2739876"/>
            <a:ext cx="8784976" cy="4001491"/>
          </a:xfrm>
          <a:prstGeom prst="rect">
            <a:avLst/>
          </a:prstGeom>
          <a:solidFill>
            <a:schemeClr val="bg2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cxnSp>
        <p:nvCxnSpPr>
          <p:cNvPr id="32" name="Прямая соединительная линия 31"/>
          <p:cNvCxnSpPr>
            <a:endCxn id="19" idx="2"/>
          </p:cNvCxnSpPr>
          <p:nvPr/>
        </p:nvCxnSpPr>
        <p:spPr>
          <a:xfrm>
            <a:off x="7623956" y="1412776"/>
            <a:ext cx="4343" cy="51125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5" idx="2"/>
            <a:endCxn id="16" idx="2"/>
          </p:cNvCxnSpPr>
          <p:nvPr/>
        </p:nvCxnSpPr>
        <p:spPr>
          <a:xfrm flipH="1">
            <a:off x="4788023" y="1412776"/>
            <a:ext cx="1" cy="52565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2" idx="2"/>
          </p:cNvCxnSpPr>
          <p:nvPr/>
        </p:nvCxnSpPr>
        <p:spPr>
          <a:xfrm>
            <a:off x="1957240" y="1412776"/>
            <a:ext cx="1" cy="38164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683568" y="779899"/>
            <a:ext cx="8208912" cy="632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>
                <a:latin typeface="Arial" charset="0"/>
                <a:ea typeface="Arial" charset="0"/>
                <a:cs typeface="Arial" charset="0"/>
              </a:rPr>
              <a:t>Генеральная </a:t>
            </a:r>
            <a:r>
              <a:rPr lang="ru-RU" sz="1200" smtClean="0">
                <a:latin typeface="Arial" charset="0"/>
                <a:ea typeface="Arial" charset="0"/>
                <a:cs typeface="Arial" charset="0"/>
              </a:rPr>
              <a:t>цель – </a:t>
            </a:r>
            <a:r>
              <a:rPr lang="ru-RU" sz="1200" dirty="0">
                <a:latin typeface="Arial" charset="0"/>
                <a:ea typeface="Arial" charset="0"/>
                <a:cs typeface="Arial" charset="0"/>
              </a:rPr>
              <a:t>формирование среды, комфортной для проживания, способствующей максимально эффективной реализации человеческого потенциала в сферах нефтепереработки, сельского хозяйства и логистики, поощряющей предпринимательскую и </a:t>
            </a:r>
            <a:r>
              <a:rPr lang="ru-RU" sz="1200">
                <a:latin typeface="Arial" charset="0"/>
                <a:ea typeface="Arial" charset="0"/>
                <a:cs typeface="Arial" charset="0"/>
              </a:rPr>
              <a:t>инновационную </a:t>
            </a:r>
            <a:r>
              <a:rPr lang="ru-RU" sz="1200" smtClean="0">
                <a:latin typeface="Arial" charset="0"/>
                <a:ea typeface="Arial" charset="0"/>
                <a:cs typeface="Arial" charset="0"/>
              </a:rPr>
              <a:t>инициативу</a:t>
            </a:r>
            <a:endParaRPr lang="ru-RU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628800"/>
            <a:ext cx="2547345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Накопление и сохранение человеческого капитала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11824" y="1628800"/>
            <a:ext cx="2552399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Устойчивый экономический комплекс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47757" y="1628800"/>
            <a:ext cx="2552399" cy="8838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Сбалансированное пространственное развитие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683568" y="2996952"/>
            <a:ext cx="2547345" cy="2232248"/>
            <a:chOff x="611560" y="2492896"/>
            <a:chExt cx="2547345" cy="223224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9" name="Прямоугольник 8"/>
            <p:cNvSpPr/>
            <p:nvPr/>
          </p:nvSpPr>
          <p:spPr>
            <a:xfrm>
              <a:off x="611560" y="2492896"/>
              <a:ext cx="2547345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Доступное здравоохранение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11560" y="3091404"/>
              <a:ext cx="2547345" cy="5133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Инновационное образование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11560" y="3717032"/>
              <a:ext cx="2547345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Социальная защита и занятость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11560" y="4355812"/>
              <a:ext cx="2547345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Культура и спорт</a:t>
              </a: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3511824" y="2996952"/>
            <a:ext cx="2552401" cy="3672408"/>
            <a:chOff x="3439816" y="2097042"/>
            <a:chExt cx="2552401" cy="367240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" name="Прямоугольник 12"/>
            <p:cNvSpPr/>
            <p:nvPr/>
          </p:nvSpPr>
          <p:spPr>
            <a:xfrm>
              <a:off x="3439816" y="2097042"/>
              <a:ext cx="2552399" cy="8279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Развитие нефтегазодобычи и нефтегазопереработки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439817" y="3070021"/>
              <a:ext cx="2552400" cy="7552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Диверсификация промышленного производства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439818" y="3967832"/>
              <a:ext cx="2552399" cy="7935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Развитие агропромышленного сектора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439816" y="4905354"/>
              <a:ext cx="2552398" cy="864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Развитие потребительского рынка и сферы услуг</a:t>
              </a: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6347757" y="2996952"/>
            <a:ext cx="2552399" cy="3528392"/>
            <a:chOff x="6275749" y="2036914"/>
            <a:chExt cx="2552399" cy="352839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7" name="Прямоугольник 16"/>
            <p:cNvSpPr/>
            <p:nvPr/>
          </p:nvSpPr>
          <p:spPr>
            <a:xfrm>
              <a:off x="6275749" y="2036914"/>
              <a:ext cx="2552399" cy="8880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Повышение качества и доступности жилищно-коммунальных услуг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275749" y="3060558"/>
              <a:ext cx="2552399" cy="14246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Обеспечение рационального природопользования и экологической безопасности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284433" y="4607422"/>
              <a:ext cx="2543715" cy="9578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Пространственное развитие городского и сельских поселений</a:t>
              </a:r>
            </a:p>
          </p:txBody>
        </p:sp>
      </p:grpSp>
      <p:sp>
        <p:nvSpPr>
          <p:cNvPr id="23" name="Прямоугольник 22"/>
          <p:cNvSpPr/>
          <p:nvPr/>
        </p:nvSpPr>
        <p:spPr>
          <a:xfrm rot="16200000">
            <a:off x="-163047" y="1891571"/>
            <a:ext cx="11464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 Narrow" panose="020B0606020202030204" pitchFamily="34" charset="0"/>
              </a:rPr>
              <a:t>Приоритеты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6200000">
            <a:off x="-207932" y="4416228"/>
            <a:ext cx="12362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 Narrow" panose="020B0606020202030204" pitchFamily="34" charset="0"/>
              </a:rPr>
              <a:t>Направления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39552" y="12271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Структура Стратегии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0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16448"/>
              </p:ext>
            </p:extLst>
          </p:nvPr>
        </p:nvGraphicFramePr>
        <p:xfrm>
          <a:off x="107504" y="836712"/>
          <a:ext cx="8856984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890"/>
                <a:gridCol w="1996422"/>
                <a:gridCol w="2016224"/>
                <a:gridCol w="1872208"/>
                <a:gridCol w="216024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Направ-ление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Доступное здравоохранение</a:t>
                      </a:r>
                      <a:endParaRPr lang="ru-RU" sz="12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Инновационное образование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Социальная защита и занятость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Культура и спорт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Цель</a:t>
                      </a:r>
                      <a:endParaRPr lang="ru-RU" sz="12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Принципиальное улучшение здоровья граждан, повышения качества и доступности медицинских услуг</a:t>
                      </a:r>
                      <a:r>
                        <a:rPr lang="ru-RU" sz="1200" dirty="0" smtClean="0"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</a:t>
                      </a:r>
                      <a:endParaRPr lang="ru-RU" sz="1200" dirty="0">
                        <a:solidFill>
                          <a:srgbClr val="FF0000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Формирование системы образования, основанной на современных цифровых технологиях, способствующей развитию инженерных компетенций и компетенций в сфере предпринимательства</a:t>
                      </a:r>
                      <a:r>
                        <a:rPr lang="ru-RU" sz="1200" dirty="0" smtClean="0"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</a:t>
                      </a:r>
                      <a:endParaRPr lang="ru-RU" sz="1200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Выравнивание качества жизни </a:t>
                      </a:r>
                      <a:r>
                        <a:rPr lang="ru-RU" sz="1200" kern="1200" smtClean="0">
                          <a:solidFill>
                            <a:schemeClr val="dk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населения Нефтеюганского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района, формирование высокопроизводительных рабочих мест</a:t>
                      </a:r>
                      <a:r>
                        <a:rPr lang="ru-RU" sz="1200" dirty="0" smtClean="0"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</a:t>
                      </a:r>
                      <a:endParaRPr lang="ru-RU" sz="1200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Создание среды, способствующей культурному развитию населения Нефтеюганского района</a:t>
                      </a:r>
                      <a:r>
                        <a:rPr lang="ru-RU" sz="1200" dirty="0" smtClean="0"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</a:t>
                      </a:r>
                      <a:endParaRPr lang="ru-RU" sz="1200" dirty="0"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 Narrow" panose="020B0606020202030204" pitchFamily="34" charset="0"/>
                        </a:rPr>
                        <a:t>Задачи:</a:t>
                      </a:r>
                      <a:endParaRPr lang="ru-RU" sz="12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эффективности функционирования системы здравоохранения;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улучшение состояния здоровья детей и матерей;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снижение смертности от управляемых причин и предупреждение распространения социально значимых заболеваний;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формирование условий для развития здорового образа жизни: пропаганда здорового образа жизни, нравственное воспитание подрастающего поколения.</a:t>
                      </a:r>
                      <a:endParaRPr lang="ru-RU" sz="105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модернизация институтов образования;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обеспечение инновационного характера образования в соответствии с требованиями федеральных государственных образовательных стандартов;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кадрового потенциала системы образования.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качества жизни социально уязвимых слоев населения;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эффективности предоставления услуг и укрепление кадрового потенциала учреждений;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новых форм опеки и попечительства;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трудового потенциала региона, управление структурой и качеством рабочей силы.</a:t>
                      </a:r>
                    </a:p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сохранение культурного и исторического наследия района, продвижение культурного обмена на внешние культурные рынки;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удовлетворение потребностей населения в культурном развитии, обеспечение равного доступа к культурным ценностям и информации;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обеспечение равного доступа населения района к физкультурно-оздоровительным услугам.</a:t>
                      </a:r>
                    </a:p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2987" y="12271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Приоритет 1.  </a:t>
            </a:r>
            <a:r>
              <a:rPr lang="ru-RU" sz="2000" b="1" dirty="0">
                <a:latin typeface="Arial Narrow" panose="020B0606020202030204" pitchFamily="34" charset="0"/>
              </a:rPr>
              <a:t>Накопление и сохранение человеческого капитала</a:t>
            </a:r>
          </a:p>
        </p:txBody>
      </p:sp>
    </p:spTree>
    <p:extLst>
      <p:ext uri="{BB962C8B-B14F-4D97-AF65-F5344CB8AC3E}">
        <p14:creationId xmlns:p14="http://schemas.microsoft.com/office/powerpoint/2010/main" val="34621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374105"/>
              </p:ext>
            </p:extLst>
          </p:nvPr>
        </p:nvGraphicFramePr>
        <p:xfrm>
          <a:off x="0" y="620688"/>
          <a:ext cx="9036496" cy="610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76"/>
                <a:gridCol w="2376264"/>
                <a:gridCol w="2088232"/>
                <a:gridCol w="1872208"/>
                <a:gridCol w="194421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Направ-ление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Развитие нефтегазодобычи и нефтегазопереработки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Диверсификация промышленного производства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Развитие агропромышленного сектора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Развитие потребительского рынка и сферы услуг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Цель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Инновационная трансформация нефтедобывающей отрасли и интеграция нефтедобывающих предприятий района в региональный нефтегазоперерабатывающий кластер.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Создание новых промышленных производств в </a:t>
                      </a:r>
                      <a:r>
                        <a:rPr lang="ru-RU" sz="1050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ненефтяном</a:t>
                      </a:r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секторе и повышение устойчивости экономического развития поселений района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Стимулирование притока инвестиций в сельскохозяйственную отрасль, повышение занятости в сельской местности и достижение продовольственной безопасности по отдельным видам сельскохозяйственной продукции</a:t>
                      </a: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</a:t>
                      </a:r>
                      <a:endParaRPr lang="ru-RU" sz="1050" dirty="0">
                        <a:solidFill>
                          <a:schemeClr val="tx1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Решение комплекса задач, ориентированных на наиболее полное удовлетворение спроса населения на потребительские товары и услуги в широком ассортименте по доступным ценам и в пределах территориальной доступности</a:t>
                      </a: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</a:t>
                      </a:r>
                      <a:endParaRPr lang="ru-RU" sz="1050" dirty="0">
                        <a:solidFill>
                          <a:schemeClr val="tx1"/>
                        </a:solidFill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Задачи: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организация разработки трудноизвлекаемых запасов нефти, повышение качества добычи полезных ископаемых, повышения отдачи пластов и их довыработки;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привлечение передовых технологий сбора и добычи нефти в сложных геологических условиях;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повышение уровня переработки нефти и переработка попутного нефтяного газа как для нужд экономики района (диверсификация топливно-энергетического баланса), так и для производства газохимической продукции на свободный рынок;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модернизация транспортно-логистической системы и трубопроводного транспорта.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стимулирование развития предприятий отраслей машиностроения 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металлообработки;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стимулирование развития лесопромышленного комплекса за счет создания предприятий, осуществляющих глубокую переработку древесины;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стимулирование создания предприятий в сфере добычи минеральных ресурсов и производства строительных материалов, использующих минерально-сырьевую базу района.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стимулирование повышения объемов производства продукции мясного и молочного животноводства, продукции растениеводства и вылова пищевой рыбы всеми формами сельскохозяйственных предприятий;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стимулирование увеличения объёмов и глубины переработки основных видов сельскохозяйственной продукции.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содействие развитию предприятий розничной торговли (супермаркетов, магазинов «шаговой доступности») и предприятий в сфере платных бытовых услуг;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развитие въездного туризма и индустрии гостеприимства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00561" y="122713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anose="020B0606020202030204" pitchFamily="34" charset="0"/>
              </a:rPr>
              <a:t>Приоритет 2. </a:t>
            </a:r>
            <a:r>
              <a:rPr lang="ru-RU" sz="2000" b="1" dirty="0">
                <a:latin typeface="Arial Narrow" panose="020B0606020202030204" pitchFamily="34" charset="0"/>
              </a:rPr>
              <a:t>Устойчивый экономический комплекс</a:t>
            </a:r>
          </a:p>
        </p:txBody>
      </p:sp>
    </p:spTree>
    <p:extLst>
      <p:ext uri="{BB962C8B-B14F-4D97-AF65-F5344CB8AC3E}">
        <p14:creationId xmlns:p14="http://schemas.microsoft.com/office/powerpoint/2010/main" val="400738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2130</Words>
  <Application>Microsoft Office PowerPoint</Application>
  <PresentationFormat>Экран (4:3)</PresentationFormat>
  <Paragraphs>403</Paragraphs>
  <Slides>17</Slides>
  <Notes>0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Calibri</vt:lpstr>
      <vt:lpstr>Times New Roman</vt:lpstr>
      <vt:lpstr>Тема Office</vt:lpstr>
      <vt:lpstr>Демография и миграция</vt:lpstr>
      <vt:lpstr>Демография и миграция</vt:lpstr>
      <vt:lpstr>Социальная сфера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Сценарии развития</vt:lpstr>
      <vt:lpstr>Инновационный сценарий. Механизмы - 1</vt:lpstr>
      <vt:lpstr>Инновационный сценарий. Механизмы - 2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ЭУ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Заякин Сергей</dc:creator>
  <cp:lastModifiedBy>Кусков Андрей Сергеевич</cp:lastModifiedBy>
  <cp:revision>66</cp:revision>
  <dcterms:created xsi:type="dcterms:W3CDTF">2018-01-18T05:25:50Z</dcterms:created>
  <dcterms:modified xsi:type="dcterms:W3CDTF">2023-05-26T07:23:53Z</dcterms:modified>
</cp:coreProperties>
</file>